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10" u="none">
                <a:solidFill>
                  <a:srgbClr val="5E5E5E"/>
                </a:solidFill>
                <a:latin typeface="Verdana"/>
              </a:defRPr>
            </a:pPr>
            <a:r>
              <a:rPr b="0" i="0" strike="noStrike" sz="1410" u="none">
                <a:solidFill>
                  <a:srgbClr val="5E5E5E"/>
                </a:solidFill>
                <a:latin typeface="Verdana"/>
              </a:rPr>
              <a:t>Количество микросервисов</a:t>
            </a:r>
          </a:p>
        </c:rich>
      </c:tx>
      <c:layout>
        <c:manualLayout>
          <c:xMode val="edge"/>
          <c:yMode val="edge"/>
          <c:x val="0.0460517"/>
          <c:y val="0"/>
          <c:w val="0.907897"/>
          <c:h val="0.15362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34203"/>
          <c:y val="0.153629"/>
          <c:w val="0.860797"/>
          <c:h val="0.747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 микросервисов в Авито</c:v>
                </c:pt>
              </c:strCache>
            </c:strRef>
          </c:tx>
          <c:spPr>
            <a:solidFill>
              <a:srgbClr val="00A2FF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60" u="none">
                    <a:solidFill>
                      <a:srgbClr val="5E5E5E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157.000000</c:v>
                </c:pt>
                <c:pt idx="1">
                  <c:v>371.000000</c:v>
                </c:pt>
                <c:pt idx="2">
                  <c:v>669.000000</c:v>
                </c:pt>
                <c:pt idx="3">
                  <c:v>1026.000000</c:v>
                </c:pt>
                <c:pt idx="4">
                  <c:v>1678.000000</c:v>
                </c:pt>
                <c:pt idx="5">
                  <c:v>2686.000000</c:v>
                </c:pt>
                <c:pt idx="6">
                  <c:v>3006.000000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-270000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3500"/>
        </c:scaling>
        <c:delete val="0"/>
        <c:axPos val="l"/>
        <c:majorGridlines>
          <c:spPr>
            <a:ln w="9525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2"/>
        <c:crosses val="autoZero"/>
        <c:crossBetween val="between"/>
        <c:majorUnit val="875"/>
        <c:minorUnit val="43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10" u="none">
                <a:solidFill>
                  <a:srgbClr val="5E5E5E"/>
                </a:solidFill>
                <a:latin typeface="Verdana"/>
              </a:defRPr>
            </a:pPr>
            <a:r>
              <a:rPr b="0" i="0" strike="noStrike" sz="1410" u="none">
                <a:solidFill>
                  <a:srgbClr val="5E5E5E"/>
                </a:solidFill>
                <a:latin typeface="Verdana"/>
              </a:rPr>
              <a:t>Количество микросервисов</a:t>
            </a:r>
          </a:p>
        </c:rich>
      </c:tx>
      <c:layout>
        <c:manualLayout>
          <c:xMode val="edge"/>
          <c:yMode val="edge"/>
          <c:x val="0.0460517"/>
          <c:y val="0"/>
          <c:w val="0.907897"/>
          <c:h val="0.15362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34203"/>
          <c:y val="0.153629"/>
          <c:w val="0.860797"/>
          <c:h val="0.747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 микросервисов в Авито</c:v>
                </c:pt>
              </c:strCache>
            </c:strRef>
          </c:tx>
          <c:spPr>
            <a:solidFill>
              <a:srgbClr val="00A2FF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60" u="none">
                    <a:solidFill>
                      <a:srgbClr val="5E5E5E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157.000000</c:v>
                </c:pt>
                <c:pt idx="1">
                  <c:v>371.000000</c:v>
                </c:pt>
                <c:pt idx="2">
                  <c:v>669.000000</c:v>
                </c:pt>
                <c:pt idx="3">
                  <c:v>1026.000000</c:v>
                </c:pt>
                <c:pt idx="4">
                  <c:v>1678.000000</c:v>
                </c:pt>
                <c:pt idx="5">
                  <c:v>2686.000000</c:v>
                </c:pt>
                <c:pt idx="6">
                  <c:v>3006.000000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-270000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3500"/>
        </c:scaling>
        <c:delete val="0"/>
        <c:axPos val="l"/>
        <c:majorGridlines>
          <c:spPr>
            <a:ln w="9525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2"/>
        <c:crosses val="autoZero"/>
        <c:crossBetween val="between"/>
        <c:majorUnit val="875"/>
        <c:minorUnit val="43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10" u="none">
                <a:solidFill>
                  <a:srgbClr val="5E5E5E"/>
                </a:solidFill>
                <a:latin typeface="Verdana"/>
              </a:defRPr>
            </a:pPr>
            <a:r>
              <a:rPr b="0" i="0" strike="noStrike" sz="1410" u="none">
                <a:solidFill>
                  <a:srgbClr val="5E5E5E"/>
                </a:solidFill>
                <a:latin typeface="Verdana"/>
              </a:rPr>
              <a:t>Количество микросервисов</a:t>
            </a:r>
          </a:p>
        </c:rich>
      </c:tx>
      <c:layout>
        <c:manualLayout>
          <c:xMode val="edge"/>
          <c:yMode val="edge"/>
          <c:x val="0.0460517"/>
          <c:y val="0"/>
          <c:w val="0.907897"/>
          <c:h val="0.15362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34203"/>
          <c:y val="0.153629"/>
          <c:w val="0.860797"/>
          <c:h val="0.747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 микросервисов в Авито</c:v>
                </c:pt>
              </c:strCache>
            </c:strRef>
          </c:tx>
          <c:spPr>
            <a:solidFill>
              <a:srgbClr val="00A2FF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60" u="none">
                    <a:solidFill>
                      <a:srgbClr val="5E5E5E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157.000000</c:v>
                </c:pt>
                <c:pt idx="1">
                  <c:v>371.000000</c:v>
                </c:pt>
                <c:pt idx="2">
                  <c:v>669.000000</c:v>
                </c:pt>
                <c:pt idx="3">
                  <c:v>1026.000000</c:v>
                </c:pt>
                <c:pt idx="4">
                  <c:v>1678.000000</c:v>
                </c:pt>
                <c:pt idx="5">
                  <c:v>2686.000000</c:v>
                </c:pt>
                <c:pt idx="6">
                  <c:v>3006.000000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-270000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3500"/>
        </c:scaling>
        <c:delete val="0"/>
        <c:axPos val="l"/>
        <c:majorGridlines>
          <c:spPr>
            <a:ln w="9525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2"/>
        <c:crosses val="autoZero"/>
        <c:crossBetween val="between"/>
        <c:majorUnit val="875"/>
        <c:minorUnit val="43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10" u="none">
                <a:solidFill>
                  <a:srgbClr val="5E5E5E"/>
                </a:solidFill>
                <a:latin typeface="Verdana"/>
              </a:defRPr>
            </a:pPr>
            <a:r>
              <a:rPr b="0" i="0" strike="noStrike" sz="1410" u="none">
                <a:solidFill>
                  <a:srgbClr val="5E5E5E"/>
                </a:solidFill>
                <a:latin typeface="Verdana"/>
              </a:rPr>
              <a:t>Количество микросервисов</a:t>
            </a:r>
          </a:p>
        </c:rich>
      </c:tx>
      <c:layout>
        <c:manualLayout>
          <c:xMode val="edge"/>
          <c:yMode val="edge"/>
          <c:x val="0.0460517"/>
          <c:y val="0"/>
          <c:w val="0.907897"/>
          <c:h val="0.15362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34203"/>
          <c:y val="0.153629"/>
          <c:w val="0.860797"/>
          <c:h val="0.747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 микросервисов в Авито</c:v>
                </c:pt>
              </c:strCache>
            </c:strRef>
          </c:tx>
          <c:spPr>
            <a:solidFill>
              <a:srgbClr val="00A2FF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60" u="none">
                    <a:solidFill>
                      <a:srgbClr val="5E5E5E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157.000000</c:v>
                </c:pt>
                <c:pt idx="1">
                  <c:v>371.000000</c:v>
                </c:pt>
                <c:pt idx="2">
                  <c:v>669.000000</c:v>
                </c:pt>
                <c:pt idx="3">
                  <c:v>1026.000000</c:v>
                </c:pt>
                <c:pt idx="4">
                  <c:v>1678.000000</c:v>
                </c:pt>
                <c:pt idx="5">
                  <c:v>2686.000000</c:v>
                </c:pt>
                <c:pt idx="6">
                  <c:v>3006.000000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-270000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3500"/>
        </c:scaling>
        <c:delete val="0"/>
        <c:axPos val="l"/>
        <c:majorGridlines>
          <c:spPr>
            <a:ln w="9525" cap="flat">
              <a:solidFill>
                <a:srgbClr val="000000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760" u="none">
                <a:solidFill>
                  <a:srgbClr val="5E5E5E"/>
                </a:solidFill>
                <a:latin typeface="Arial"/>
              </a:defRPr>
            </a:pPr>
          </a:p>
        </c:txPr>
        <c:crossAx val="2094734552"/>
        <c:crosses val="autoZero"/>
        <c:crossBetween val="between"/>
        <c:majorUnit val="875"/>
        <c:minorUnit val="43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80" u="none">
                <a:solidFill>
                  <a:srgbClr val="5E5E5E"/>
                </a:solidFill>
                <a:latin typeface="Verdana"/>
              </a:defRPr>
            </a:pPr>
            <a:r>
              <a:rPr b="0" i="0" strike="noStrike" sz="1480" u="none">
                <a:solidFill>
                  <a:srgbClr val="5E5E5E"/>
                </a:solidFill>
                <a:latin typeface="Verdana"/>
              </a:rPr>
              <a:t>Количество создаваемых баз данных в год</a:t>
            </a:r>
          </a:p>
        </c:rich>
      </c:tx>
      <c:layout>
        <c:manualLayout>
          <c:xMode val="edge"/>
          <c:yMode val="edge"/>
          <c:x val="0.241378"/>
          <c:y val="0"/>
          <c:w val="0.517243"/>
          <c:h val="0.13009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781052"/>
          <c:y val="0.130091"/>
          <c:w val="0.916895"/>
          <c:h val="0.7670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Redis</c:v>
                </c:pt>
              </c:strCache>
            </c:strRef>
          </c:tx>
          <c:spPr>
            <a:solidFill>
              <a:srgbClr val="00A2FF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&quot;  &quot;#,##0" sourceLinked="0"/>
            <c:txPr>
              <a:bodyPr/>
              <a:lstStyle/>
              <a:p>
                <a:pPr>
                  <a:defRPr b="0" i="0" strike="noStrike" sz="870" u="none">
                    <a:solidFill>
                      <a:srgbClr val="5E5E5E"/>
                    </a:solidFill>
                    <a:latin typeface="Verdana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2024*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128.000000</c:v>
                </c:pt>
                <c:pt idx="1">
                  <c:v>129.000000</c:v>
                </c:pt>
                <c:pt idx="2">
                  <c:v>1068.000000</c:v>
                </c:pt>
                <c:pt idx="3">
                  <c:v>1111.000000</c:v>
                </c:pt>
                <c:pt idx="4">
                  <c:v>38577.000000</c:v>
                </c:pt>
                <c:pt idx="5">
                  <c:v>48796.000000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90" u="none">
                <a:solidFill>
                  <a:srgbClr val="5E5E5E"/>
                </a:solidFill>
                <a:latin typeface="Verdan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logBase val="10"/>
          <c:orientation val="minMax"/>
        </c:scaling>
        <c:delete val="0"/>
        <c:axPos val="l"/>
        <c:majorGridlines>
          <c:spPr>
            <a:ln w="9525" cap="flat">
              <a:solidFill>
                <a:schemeClr val="accent2">
                  <a:lumOff val="-2588"/>
                </a:schemeClr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9B9B9B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30" u="none">
                <a:solidFill>
                  <a:srgbClr val="5E5E5E"/>
                </a:solidFill>
                <a:latin typeface="Verdana"/>
              </a:defRPr>
            </a:pPr>
          </a:p>
        </c:txPr>
        <c:crossAx val="2094734552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решает задачу scheduling и управления ресурсами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перезапускает pod в случае его отказа (отказ реплики)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❌ Значительный простой в обслуживании на время восстановления работоспособности реплики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✅ Operator разделяется на два контроллера: Registry Controller и CR Controller. Первый следит за изменениями в реестре, а второй – за изменениями в CustomResource</a:t>
            </a:r>
          </a:p>
          <a:p>
            <a:pPr/>
            <a:r>
              <a:t>✅ При необходимости Registry Controller можно выключить и создавать базы “вручную”. Также это нам помогает обслуживать базы данных в изолированных окружения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pPr/>
            <a:r>
              <a:t>Про проблему отсутствия единой точки управления (правды)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Shape 5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pPr/>
            <a:r>
              <a:t>Про проблему отсутствия единой точки управления (правды)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6" name="Shape 5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lvl1pPr>
          </a:lstStyle>
          <a:p>
            <a:pPr/>
            <a:r>
              <a:t>Про проблему отсутствия единой точки управления (правды)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Про отказ SD HA Cluster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6" name="Shape 5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Про проблему поиска баз данных, хардкод IP, хостов и т.п.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3" name="Shape 5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Про отказ SD HA Cluster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решает задачу scheduling и управления ресурсами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перезапускает pod в случае его отказа (отказ реплики)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❌ Значительный простой в обслуживании на время восстановления работоспособности реплики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решает задачу scheduling и управления ресурсами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перезапускает pod в случае его отказа (отказ реплики)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❌ Значительный простой в обслуживании на время восстановления работоспособности реплики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решает задачу scheduling и управления ресурсами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✅ Kubernetes самостоятельно перезапускает pod в случае его отказа (отказ реплики)</a:t>
            </a:r>
          </a:p>
          <a:p>
            <a:pPr indent="158750">
              <a:buClr>
                <a:srgbClr val="000000"/>
              </a:buClr>
              <a:buFont typeface="Arial"/>
            </a:pPr>
            <a:r>
              <a:t>❌ Значительный простой в обслуживании на время восстановления работоспособности реплики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✅ При отказе одного pod трафик может обслуживаться другими на время его пересоздания</a:t>
            </a:r>
          </a:p>
          <a:p>
            <a:pPr/>
            <a:r>
              <a:t>❌ Изменения топологии с точки зрения СУБД нужно производить вручную</a:t>
            </a:r>
          </a:p>
          <a:p>
            <a:pPr/>
            <a:r>
              <a:t>❌ Проверка готовности реплик не включает логические проверки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✅ Изменения топологии с точки зрения СУБД производятся в автоматическом режиме</a:t>
            </a:r>
          </a:p>
          <a:p>
            <a:pPr/>
            <a:r>
              <a:t>✅ Механизмы Kubernetes полагаются на логические проверки при проведении различных операций (RollingUpdate, (Down)Scale и т.п.)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✅ Изменения конфигурации СУБД происходят без простоя</a:t>
            </a:r>
          </a:p>
          <a:p>
            <a:pPr/>
            <a:r>
              <a:t>✅ ConfigMap используется как шаблон конфигурации и полностью отвязана от топологии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❌ Для работы СУБД используется множество различных примитивов Kubernetes</a:t>
            </a:r>
          </a:p>
          <a:p>
            <a:pPr/>
            <a:r>
              <a:t>❌ Согласованность между примитивами нужно поддерживать с большим вниманием и осторожностью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✅ Для создания базы данных необходимо создать только один CustomResource</a:t>
            </a:r>
          </a:p>
          <a:p>
            <a:pPr/>
            <a:r>
              <a:t>✅ Operator производит управление всеми никоуровневыми примитивами через CustomResource в полностью автоматическом режиме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39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43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43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chart" Target="../charts/char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chart" Target="../charts/char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chart" Target="../charts/char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ubernetes.io/docs/concepts/extend-kubernetes/api-extension/custom-resources/" TargetMode="External"/><Relationship Id="rId3" Type="http://schemas.openxmlformats.org/officeDocument/2006/relationships/hyperlink" Target="https://kubernetes.io/docs/concepts/architecture/controller" TargetMode="External"/><Relationship Id="rId4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ubernetes.io/docs/concepts/extend-kubernetes/operator/" TargetMode="Externa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5.xml"/><Relationship Id="rId3" Type="http://schemas.openxmlformats.org/officeDocument/2006/relationships/image" Target="../media/image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233;p20"/>
          <p:cNvSpPr txBox="1"/>
          <p:nvPr>
            <p:ph type="ctrTitle"/>
          </p:nvPr>
        </p:nvSpPr>
        <p:spPr>
          <a:xfrm>
            <a:off x="466400" y="2637775"/>
            <a:ext cx="7265700" cy="1632900"/>
          </a:xfrm>
          <a:prstGeom prst="rect">
            <a:avLst/>
          </a:prstGeom>
        </p:spPr>
        <p:txBody>
          <a:bodyPr/>
          <a:lstStyle>
            <a:lvl1pPr algn="l" defTabSz="777240">
              <a:lnSpc>
                <a:spcPct val="85000"/>
              </a:lnSpc>
              <a:defRPr b="1" sz="2975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От самой большой нешардированной инсталляции PostgreSQL в Европе</a:t>
            </a:r>
          </a:p>
        </p:txBody>
      </p:sp>
      <p:sp>
        <p:nvSpPr>
          <p:cNvPr id="110" name="Google Shape;234;p20"/>
          <p:cNvSpPr txBox="1"/>
          <p:nvPr/>
        </p:nvSpPr>
        <p:spPr>
          <a:xfrm>
            <a:off x="466399" y="3854174"/>
            <a:ext cx="8018576" cy="7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600">
                <a:solidFill>
                  <a:srgbClr val="53535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 платформе управления десятками тысяч баз данных</a:t>
            </a:r>
          </a:p>
        </p:txBody>
      </p:sp>
      <p:sp>
        <p:nvSpPr>
          <p:cNvPr id="111" name="Google Shape;235;p20"/>
          <p:cNvSpPr txBox="1"/>
          <p:nvPr/>
        </p:nvSpPr>
        <p:spPr>
          <a:xfrm>
            <a:off x="466400" y="146874"/>
            <a:ext cx="6654301" cy="43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май, 2024</a:t>
            </a:r>
          </a:p>
        </p:txBody>
      </p:sp>
      <p:pic>
        <p:nvPicPr>
          <p:cNvPr id="112" name="Google Shape;236;p20" descr="Google Shape;236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4750" y="146874"/>
            <a:ext cx="1217953" cy="169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257;p23"/>
          <p:cNvSpPr txBox="1"/>
          <p:nvPr>
            <p:ph type="subTitle" sz="quarter" idx="1"/>
          </p:nvPr>
        </p:nvSpPr>
        <p:spPr>
          <a:xfrm>
            <a:off x="390199" y="5499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5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7" name="Google Shape;497;g298c0ab80aa_1_151"/>
          <p:cNvSpPr txBox="1"/>
          <p:nvPr/>
        </p:nvSpPr>
        <p:spPr>
          <a:xfrm>
            <a:off x="187168" y="6234928"/>
            <a:ext cx="6590150" cy="1862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877823">
              <a:defRPr baseline="48363" sz="268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Более половины микросервисов в Авито используют базы данных. Все они предоставляются через DBaaS.</a:t>
            </a:r>
          </a:p>
        </p:txBody>
      </p:sp>
      <p:graphicFrame>
        <p:nvGraphicFramePr>
          <p:cNvPr id="158" name="Table 1"/>
          <p:cNvGraphicFramePr/>
          <p:nvPr/>
        </p:nvGraphicFramePr>
        <p:xfrm>
          <a:off x="375351" y="1464806"/>
          <a:ext cx="8482198" cy="359715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7374"/>
                <a:gridCol w="2137919"/>
                <a:gridCol w="2096829"/>
                <a:gridCol w="2117374"/>
              </a:tblGrid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chemeClr val="accent1">
                              <a:lumOff val="9803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Несколько дата-центров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E94A6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 различных технологий СУБД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7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rPr>
                          <a:solidFill>
                            <a:srgbClr val="39B23C"/>
                          </a:solidFill>
                        </a:rPr>
                        <a:t>&gt; 4 тыс. баз данных разных типов</a:t>
                      </a:r>
                      <a:r>
                        <a:t>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100 операций создания баз данных в день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2-3 Kubernetes кластера в каждом.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 полностью автоматизированные: Redis, PostgreSQL, Mongodb и CockroachDB.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20 тыс. реплик.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централизованная система обслуживает окружения: staging, performance и production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 технологий с частичной автоматизацией: Clickhouse, Kafka, Elasticsearch, Pulsar, ZooKeeper, BookKeeper.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 бьется с общим количеством, потому что есть “временные” базы данных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9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6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3" name="Google Shape;497;g298c0ab80aa_1_151"/>
          <p:cNvSpPr txBox="1"/>
          <p:nvPr/>
        </p:nvSpPr>
        <p:spPr>
          <a:xfrm>
            <a:off x="187168" y="6234928"/>
            <a:ext cx="6590150" cy="1862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877823">
              <a:defRPr baseline="48363" sz="268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Более половины микросервисов в Авито используют базы данных. Все они предоставляются через DBaaS.</a:t>
            </a:r>
          </a:p>
        </p:txBody>
      </p:sp>
      <p:graphicFrame>
        <p:nvGraphicFramePr>
          <p:cNvPr id="164" name="Table 1"/>
          <p:cNvGraphicFramePr/>
          <p:nvPr/>
        </p:nvGraphicFramePr>
        <p:xfrm>
          <a:off x="375351" y="1464806"/>
          <a:ext cx="8482198" cy="359715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7374"/>
                <a:gridCol w="2137919"/>
                <a:gridCol w="2096829"/>
                <a:gridCol w="2117374"/>
              </a:tblGrid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chemeClr val="accent1">
                              <a:lumOff val="9803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Несколько дата-центров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E94A6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 различных технологий СУБД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7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rPr>
                          <a:solidFill>
                            <a:srgbClr val="39B23C"/>
                          </a:solidFill>
                        </a:rPr>
                        <a:t>&gt; 4 тыс. баз данных разных типов</a:t>
                      </a:r>
                      <a:r>
                        <a:t>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B14EB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100 операций создания баз данных в день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2-3 Kubernetes кластера в каждом.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 полностью автоматизированные: Redis, PostgreSQL, Mongodb и CockroachDB.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20 тыс. реплик.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централизованная система обслуживает окружения: staging, performance и production.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 технологий с частичной автоматизацией: Clickhouse, Kafka, Elasticsearch, Pulsar, ZooKeeper, BookKeeper.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defRPr sz="1800"/>
                      </a:pPr>
                      <a:r>
                        <a:rPr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 бьётся с общим количеством, потому что есть «временные» базы данных.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7220" y="10087"/>
            <a:ext cx="1270001" cy="5123326"/>
          </a:xfrm>
          <a:prstGeom prst="rect">
            <a:avLst/>
          </a:prstGeom>
          <a:gradFill>
            <a:gsLst>
              <a:gs pos="0">
                <a:srgbClr val="1A252E"/>
              </a:gs>
              <a:gs pos="36046">
                <a:srgbClr val="121416"/>
              </a:gs>
              <a:gs pos="100000">
                <a:srgbClr val="0C0E14"/>
              </a:gs>
            </a:gsLst>
            <a:lin ang="16200000"/>
          </a:gradFill>
          <a:ln w="25400">
            <a:solidFill>
              <a:srgbClr val="18181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Google Shape;296;p26"/>
          <p:cNvSpPr txBox="1"/>
          <p:nvPr>
            <p:ph type="subTitle" sz="quarter" idx="1"/>
          </p:nvPr>
        </p:nvSpPr>
        <p:spPr>
          <a:xfrm>
            <a:off x="4120500" y="2837600"/>
            <a:ext cx="3584100" cy="2012401"/>
          </a:xfrm>
          <a:prstGeom prst="rect">
            <a:avLst/>
          </a:prstGeom>
        </p:spPr>
        <p:txBody>
          <a:bodyPr anchor="b"/>
          <a:lstStyle>
            <a:lvl1pPr marL="2916" indent="-2916" algn="l" defTabSz="740663">
              <a:defRPr b="1" sz="2916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Предпосылки создания платформы DBaaS</a:t>
            </a:r>
          </a:p>
        </p:txBody>
      </p:sp>
      <p:sp>
        <p:nvSpPr>
          <p:cNvPr id="169" name="Google Shape;299;p26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0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5954" r="0" b="4184"/>
          <a:stretch>
            <a:fillRect/>
          </a:stretch>
        </p:blipFill>
        <p:spPr>
          <a:xfrm>
            <a:off x="366477" y="-1093"/>
            <a:ext cx="3505916" cy="5145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4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149502" cy="726001"/>
          </a:xfrm>
          <a:prstGeom prst="rect">
            <a:avLst/>
          </a:prstGeom>
        </p:spPr>
        <p:txBody>
          <a:bodyPr/>
          <a:lstStyle>
            <a:lvl1pPr marL="0" indent="0" algn="l" defTabSz="731520">
              <a:defRPr b="1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микросервисной Архитектуре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8" name="Google Shape;260;p23"/>
          <p:cNvSpPr txBox="1"/>
          <p:nvPr/>
        </p:nvSpPr>
        <p:spPr>
          <a:xfrm>
            <a:off x="381000" y="1460500"/>
            <a:ext cx="5715000" cy="61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2018 году Авито начал массовый переход от монолита к микросервисам.</a:t>
            </a:r>
          </a:p>
        </p:txBody>
      </p:sp>
      <p:pic>
        <p:nvPicPr>
          <p:cNvPr id="179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0" name="Количество микросервисов"/>
          <p:cNvGraphicFramePr/>
          <p:nvPr/>
        </p:nvGraphicFramePr>
        <p:xfrm>
          <a:off x="5963892" y="1470333"/>
          <a:ext cx="2806090" cy="35341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8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149502" cy="726001"/>
          </a:xfrm>
          <a:prstGeom prst="rect">
            <a:avLst/>
          </a:prstGeom>
        </p:spPr>
        <p:txBody>
          <a:bodyPr/>
          <a:lstStyle>
            <a:lvl1pPr marL="0" indent="0" algn="l" defTabSz="731520">
              <a:defRPr b="1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микросервисной Архитектуре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4" name="Google Shape;260;p23"/>
          <p:cNvSpPr txBox="1"/>
          <p:nvPr/>
        </p:nvSpPr>
        <p:spPr>
          <a:xfrm>
            <a:off x="381000" y="1460500"/>
            <a:ext cx="5715000" cy="110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В 2018 году Авито начал массовый переход от монолита к микросервисам.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Микросервисы не могут использовать общую базу данных (database per service).</a:t>
            </a:r>
          </a:p>
        </p:txBody>
      </p:sp>
      <p:pic>
        <p:nvPicPr>
          <p:cNvPr id="18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6" name="Количество микросервисов"/>
          <p:cNvGraphicFramePr/>
          <p:nvPr/>
        </p:nvGraphicFramePr>
        <p:xfrm>
          <a:off x="5963892" y="1470333"/>
          <a:ext cx="2806090" cy="35341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8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149502" cy="726001"/>
          </a:xfrm>
          <a:prstGeom prst="rect">
            <a:avLst/>
          </a:prstGeom>
        </p:spPr>
        <p:txBody>
          <a:bodyPr/>
          <a:lstStyle>
            <a:lvl1pPr marL="0" indent="0" algn="l" defTabSz="731520">
              <a:defRPr b="1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микросервисной Архитектуре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0" name="Google Shape;260;p23"/>
          <p:cNvSpPr txBox="1"/>
          <p:nvPr/>
        </p:nvSpPr>
        <p:spPr>
          <a:xfrm>
            <a:off x="381000" y="1460500"/>
            <a:ext cx="5715000" cy="1605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В 2018 году Авито начал массовый переход от монолита к микросервисам.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Микросервисы не могут использовать общую базу данных (database per service).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Микросервисы могут использовать разные СУБД для решения разных задач (polyglot persistence).</a:t>
            </a:r>
          </a:p>
        </p:txBody>
      </p:sp>
      <p:pic>
        <p:nvPicPr>
          <p:cNvPr id="19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2" name="Количество микросервисов"/>
          <p:cNvGraphicFramePr/>
          <p:nvPr/>
        </p:nvGraphicFramePr>
        <p:xfrm>
          <a:off x="5963892" y="1470333"/>
          <a:ext cx="2806090" cy="35341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9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149502" cy="726001"/>
          </a:xfrm>
          <a:prstGeom prst="rect">
            <a:avLst/>
          </a:prstGeom>
        </p:spPr>
        <p:txBody>
          <a:bodyPr/>
          <a:lstStyle>
            <a:lvl1pPr marL="0" indent="0" algn="l" defTabSz="731520">
              <a:defRPr b="1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микросервисной Архитектуре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6" name="Google Shape;260;p23"/>
          <p:cNvSpPr txBox="1"/>
          <p:nvPr/>
        </p:nvSpPr>
        <p:spPr>
          <a:xfrm>
            <a:off x="381000" y="1460500"/>
            <a:ext cx="5715000" cy="231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В 2018 году Авито начал массовый переход от монолита к микросервисам.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Микросервисы не могут использовать общую базу данных (database per service).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Микросервисы могут использовать разные СУБД для решения разных задач (polyglot persistence).</a:t>
            </a:r>
          </a:p>
          <a:p>
            <a:pPr marL="228600" indent="-228600">
              <a:spcBef>
                <a:spcPts val="500"/>
              </a:spcBef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К 2021 году команда DBA перестала успевать обслуживать возросший рост спроса на развертывание новых баз данных и эксплуатацию уже развёрнутых.</a:t>
            </a:r>
          </a:p>
        </p:txBody>
      </p:sp>
      <p:pic>
        <p:nvPicPr>
          <p:cNvPr id="19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8" name="Количество микросервисов"/>
          <p:cNvGraphicFramePr/>
          <p:nvPr/>
        </p:nvGraphicFramePr>
        <p:xfrm>
          <a:off x="5963892" y="1470333"/>
          <a:ext cx="2806090" cy="35341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9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149502" cy="726001"/>
          </a:xfrm>
          <a:prstGeom prst="rect">
            <a:avLst/>
          </a:prstGeom>
        </p:spPr>
        <p:txBody>
          <a:bodyPr/>
          <a:lstStyle>
            <a:lvl1pPr marL="0" indent="0" algn="l" defTabSz="731520">
              <a:defRPr b="1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микросервисной Архитектуре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Avtio Database Meetup(1).png" descr="Avtio Database Meetup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324" y="1007936"/>
            <a:ext cx="4607352" cy="405348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510101"/>
          </a:xfrm>
          <a:prstGeom prst="rect">
            <a:avLst/>
          </a:prstGeom>
        </p:spPr>
        <p:txBody>
          <a:bodyPr/>
          <a:lstStyle>
            <a:lvl1pPr marL="0" indent="0" algn="l" defTabSz="777240">
              <a:defRPr b="1" sz="21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Создание базы данных за 3-7 дней</a:t>
            </a:r>
          </a:p>
        </p:txBody>
      </p:sp>
      <p:sp>
        <p:nvSpPr>
          <p:cNvPr id="20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4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497401"/>
          </a:xfrm>
          <a:prstGeom prst="rect">
            <a:avLst/>
          </a:prstGeom>
        </p:spPr>
        <p:txBody>
          <a:bodyPr/>
          <a:lstStyle>
            <a:lvl1pPr marL="0" indent="0" algn="l" defTabSz="740663">
              <a:defRPr b="1" sz="20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Остальное, но не менее важное</a:t>
            </a:r>
          </a:p>
        </p:txBody>
      </p:sp>
      <p:sp>
        <p:nvSpPr>
          <p:cNvPr id="207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250;p22"/>
          <p:cNvSpPr txBox="1"/>
          <p:nvPr>
            <p:ph type="subTitle" sz="quarter" idx="1"/>
          </p:nvPr>
        </p:nvSpPr>
        <p:spPr>
          <a:xfrm>
            <a:off x="2807361" y="3079025"/>
            <a:ext cx="3529178" cy="822601"/>
          </a:xfrm>
          <a:prstGeom prst="rect">
            <a:avLst/>
          </a:prstGeom>
        </p:spPr>
        <p:txBody>
          <a:bodyPr/>
          <a:lstStyle>
            <a:lvl1pPr marL="0" indent="0">
              <a:defRPr b="1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Владимир Алёшин</a:t>
            </a:r>
          </a:p>
        </p:txBody>
      </p:sp>
      <p:sp>
        <p:nvSpPr>
          <p:cNvPr id="115" name="Google Shape;251;p22"/>
          <p:cNvSpPr txBox="1"/>
          <p:nvPr/>
        </p:nvSpPr>
        <p:spPr>
          <a:xfrm>
            <a:off x="1828750" y="3760425"/>
            <a:ext cx="5486401" cy="8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lvl="1" algn="ctr">
              <a:defRPr sz="2000">
                <a:solidFill>
                  <a:srgbClr val="53535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Руководитель разработки </a:t>
            </a:r>
          </a:p>
          <a:p>
            <a:pPr lvl="1" algn="ctr">
              <a:defRPr sz="2000">
                <a:solidFill>
                  <a:srgbClr val="53535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платформы DBaaS в Авито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471" t="3103" r="5" b="34934"/>
          <a:stretch>
            <a:fillRect/>
          </a:stretch>
        </p:blipFill>
        <p:spPr>
          <a:xfrm>
            <a:off x="3596018" y="1075479"/>
            <a:ext cx="1951865" cy="1954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0595" fill="norm" stroke="1" extrusionOk="0">
                <a:moveTo>
                  <a:pt x="10310" y="0"/>
                </a:moveTo>
                <a:cubicBezTo>
                  <a:pt x="7672" y="0"/>
                  <a:pt x="5033" y="1005"/>
                  <a:pt x="3020" y="3016"/>
                </a:cubicBezTo>
                <a:cubicBezTo>
                  <a:pt x="-1006" y="7037"/>
                  <a:pt x="-1006" y="13558"/>
                  <a:pt x="3020" y="17579"/>
                </a:cubicBezTo>
                <a:cubicBezTo>
                  <a:pt x="7046" y="21600"/>
                  <a:pt x="13574" y="21600"/>
                  <a:pt x="17600" y="17579"/>
                </a:cubicBezTo>
                <a:cubicBezTo>
                  <a:pt x="19475" y="15706"/>
                  <a:pt x="20466" y="13289"/>
                  <a:pt x="20594" y="10837"/>
                </a:cubicBezTo>
                <a:lnTo>
                  <a:pt x="20594" y="9758"/>
                </a:lnTo>
                <a:cubicBezTo>
                  <a:pt x="20466" y="7305"/>
                  <a:pt x="19475" y="4889"/>
                  <a:pt x="17600" y="3016"/>
                </a:cubicBezTo>
                <a:cubicBezTo>
                  <a:pt x="15587" y="1005"/>
                  <a:pt x="12948" y="0"/>
                  <a:pt x="1031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7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1" name="Google Shape;260;p23"/>
          <p:cNvSpPr txBox="1"/>
          <p:nvPr/>
        </p:nvSpPr>
        <p:spPr>
          <a:xfrm>
            <a:off x="381000" y="1460500"/>
            <a:ext cx="8363600" cy="47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Отсутствие единого реестра баз данных.</a:t>
            </a:r>
          </a:p>
        </p:txBody>
      </p:sp>
      <p:pic>
        <p:nvPicPr>
          <p:cNvPr id="212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497401"/>
          </a:xfrm>
          <a:prstGeom prst="rect">
            <a:avLst/>
          </a:prstGeom>
        </p:spPr>
        <p:txBody>
          <a:bodyPr/>
          <a:lstStyle>
            <a:lvl1pPr marL="0" indent="0" algn="l" defTabSz="740663">
              <a:defRPr b="1" sz="20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Остальное, но не менее важное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6" name="Google Shape;260;p23"/>
          <p:cNvSpPr txBox="1"/>
          <p:nvPr/>
        </p:nvSpPr>
        <p:spPr>
          <a:xfrm>
            <a:off x="381000" y="1460500"/>
            <a:ext cx="8363600" cy="141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Отсутствие единого реестра баз данных.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Полуавтоматическое развёртывание новых баз данных, необходимость внесения изменений в систему контроля версий.</a:t>
            </a:r>
          </a:p>
        </p:txBody>
      </p:sp>
      <p:pic>
        <p:nvPicPr>
          <p:cNvPr id="21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497401"/>
          </a:xfrm>
          <a:prstGeom prst="rect">
            <a:avLst/>
          </a:prstGeom>
        </p:spPr>
        <p:txBody>
          <a:bodyPr/>
          <a:lstStyle>
            <a:lvl1pPr marL="0" indent="0" algn="l" defTabSz="740663">
              <a:defRPr b="1" sz="20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Остальное, но не менее важное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" name="Google Shape;260;p23"/>
          <p:cNvSpPr txBox="1"/>
          <p:nvPr/>
        </p:nvSpPr>
        <p:spPr>
          <a:xfrm>
            <a:off x="381000" y="1460500"/>
            <a:ext cx="8363600" cy="206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Отсутствие единого реестра баз данных.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Полуавтоматическое развертывание новых баз данных, необходимость внесения изменений в систему контроля версий.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Сложное и дорогое управление и планирование на уровне bare-metal.</a:t>
            </a:r>
          </a:p>
        </p:txBody>
      </p:sp>
      <p:pic>
        <p:nvPicPr>
          <p:cNvPr id="222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497401"/>
          </a:xfrm>
          <a:prstGeom prst="rect">
            <a:avLst/>
          </a:prstGeom>
        </p:spPr>
        <p:txBody>
          <a:bodyPr/>
          <a:lstStyle>
            <a:lvl1pPr marL="0" indent="0" algn="l" defTabSz="740663">
              <a:defRPr b="1" sz="20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Остальное, но не менее важное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" name="Google Shape;260;p23"/>
          <p:cNvSpPr txBox="1"/>
          <p:nvPr/>
        </p:nvSpPr>
        <p:spPr>
          <a:xfrm>
            <a:off x="381000" y="1460500"/>
            <a:ext cx="8363600" cy="27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Отсутствие единого реестра баз данных.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Полуавтоматическое развертывание новых баз данных, необходимость внесения изменений в систему контроля версий.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Сложное и дорогое управление и планирование на уровне bare-metal.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Гетерогенная инфраструктура в зависимости от окружения (паразитная когнитивная нагрузка).</a:t>
            </a:r>
          </a:p>
        </p:txBody>
      </p:sp>
      <p:pic>
        <p:nvPicPr>
          <p:cNvPr id="22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Google Shape;257;p23"/>
          <p:cNvSpPr txBox="1"/>
          <p:nvPr>
            <p:ph type="subTitle" sz="quarter" idx="1"/>
          </p:nvPr>
        </p:nvSpPr>
        <p:spPr>
          <a:xfrm>
            <a:off x="390199" y="511825"/>
            <a:ext cx="6323702" cy="497401"/>
          </a:xfrm>
          <a:prstGeom prst="rect">
            <a:avLst/>
          </a:prstGeom>
        </p:spPr>
        <p:txBody>
          <a:bodyPr/>
          <a:lstStyle>
            <a:lvl1pPr marL="0" indent="0" algn="l" defTabSz="740663">
              <a:defRPr b="1" sz="2025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Остальное, но не менее важное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7220" y="10087"/>
            <a:ext cx="1270001" cy="5123326"/>
          </a:xfrm>
          <a:prstGeom prst="rect">
            <a:avLst/>
          </a:prstGeom>
          <a:gradFill>
            <a:gsLst>
              <a:gs pos="0">
                <a:srgbClr val="0D131B"/>
              </a:gs>
              <a:gs pos="36046">
                <a:srgbClr val="121416"/>
              </a:gs>
              <a:gs pos="100000">
                <a:srgbClr val="0C0E14"/>
              </a:gs>
            </a:gsLst>
            <a:lin ang="16200000"/>
          </a:gradFill>
          <a:ln w="25400">
            <a:solidFill>
              <a:srgbClr val="18181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Google Shape;296;p26"/>
          <p:cNvSpPr txBox="1"/>
          <p:nvPr>
            <p:ph type="subTitle" sz="quarter" idx="1"/>
          </p:nvPr>
        </p:nvSpPr>
        <p:spPr>
          <a:xfrm>
            <a:off x="4149497" y="2832793"/>
            <a:ext cx="3935309" cy="2012401"/>
          </a:xfrm>
          <a:prstGeom prst="rect">
            <a:avLst/>
          </a:prstGeom>
        </p:spPr>
        <p:txBody>
          <a:bodyPr anchor="b"/>
          <a:lstStyle>
            <a:lvl1pPr marL="2916" indent="-2916" algn="l" defTabSz="740663">
              <a:defRPr b="1" sz="2916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Паттерны эксплуатации баз данных в k8s</a:t>
            </a:r>
          </a:p>
        </p:txBody>
      </p:sp>
      <p:sp>
        <p:nvSpPr>
          <p:cNvPr id="232" name="Google Shape;299;p26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3450" r="0" b="3450"/>
          <a:stretch>
            <a:fillRect/>
          </a:stretch>
        </p:blipFill>
        <p:spPr>
          <a:xfrm>
            <a:off x="467963" y="-5916"/>
            <a:ext cx="3390298" cy="515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57;p23"/>
          <p:cNvSpPr txBox="1"/>
          <p:nvPr>
            <p:ph type="subTitle" sz="quarter" idx="1"/>
          </p:nvPr>
        </p:nvSpPr>
        <p:spPr>
          <a:xfrm>
            <a:off x="393700" y="533400"/>
            <a:ext cx="6323701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Путь долог и тернист</a:t>
            </a:r>
          </a:p>
        </p:txBody>
      </p:sp>
      <p:sp>
        <p:nvSpPr>
          <p:cNvPr id="237" name="Google Shape;259;p23"/>
          <p:cNvSpPr txBox="1"/>
          <p:nvPr>
            <p:ph type="sldNum" sz="quarter" idx="4294967295"/>
          </p:nvPr>
        </p:nvSpPr>
        <p:spPr>
          <a:xfrm>
            <a:off x="8534400" y="736600"/>
            <a:ext cx="357029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23" t="1545" r="827" b="1543"/>
          <a:stretch>
            <a:fillRect/>
          </a:stretch>
        </p:blipFill>
        <p:spPr>
          <a:xfrm>
            <a:off x="2708824" y="1464983"/>
            <a:ext cx="5656264" cy="313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904" y="0"/>
                </a:moveTo>
                <a:cubicBezTo>
                  <a:pt x="639" y="0"/>
                  <a:pt x="479" y="-1"/>
                  <a:pt x="373" y="79"/>
                </a:cubicBezTo>
                <a:cubicBezTo>
                  <a:pt x="220" y="179"/>
                  <a:pt x="100" y="396"/>
                  <a:pt x="44" y="671"/>
                </a:cubicBezTo>
                <a:cubicBezTo>
                  <a:pt x="0" y="862"/>
                  <a:pt x="0" y="1150"/>
                  <a:pt x="0" y="1627"/>
                </a:cubicBezTo>
                <a:lnTo>
                  <a:pt x="0" y="19971"/>
                </a:lnTo>
                <a:cubicBezTo>
                  <a:pt x="0" y="20448"/>
                  <a:pt x="0" y="20736"/>
                  <a:pt x="44" y="20927"/>
                </a:cubicBezTo>
                <a:cubicBezTo>
                  <a:pt x="100" y="21202"/>
                  <a:pt x="220" y="21419"/>
                  <a:pt x="373" y="21519"/>
                </a:cubicBezTo>
                <a:cubicBezTo>
                  <a:pt x="479" y="21599"/>
                  <a:pt x="639" y="21598"/>
                  <a:pt x="904" y="21598"/>
                </a:cubicBezTo>
                <a:lnTo>
                  <a:pt x="20698" y="21598"/>
                </a:lnTo>
                <a:cubicBezTo>
                  <a:pt x="20963" y="21598"/>
                  <a:pt x="21121" y="21599"/>
                  <a:pt x="21227" y="21519"/>
                </a:cubicBezTo>
                <a:cubicBezTo>
                  <a:pt x="21380" y="21419"/>
                  <a:pt x="21500" y="21202"/>
                  <a:pt x="21556" y="20927"/>
                </a:cubicBezTo>
                <a:cubicBezTo>
                  <a:pt x="21600" y="20736"/>
                  <a:pt x="21600" y="20448"/>
                  <a:pt x="21600" y="19971"/>
                </a:cubicBezTo>
                <a:lnTo>
                  <a:pt x="21600" y="1627"/>
                </a:lnTo>
                <a:cubicBezTo>
                  <a:pt x="21600" y="1150"/>
                  <a:pt x="21600" y="862"/>
                  <a:pt x="21556" y="671"/>
                </a:cubicBezTo>
                <a:cubicBezTo>
                  <a:pt x="21500" y="396"/>
                  <a:pt x="21380" y="179"/>
                  <a:pt x="21227" y="79"/>
                </a:cubicBezTo>
                <a:cubicBezTo>
                  <a:pt x="21121" y="-1"/>
                  <a:pt x="20963" y="0"/>
                  <a:pt x="20698" y="0"/>
                </a:cubicBezTo>
                <a:lnTo>
                  <a:pt x="904" y="0"/>
                </a:lnTo>
                <a:close/>
              </a:path>
            </a:pathLst>
          </a:custGeom>
          <a:ln>
            <a:solidFill>
              <a:srgbClr val="5E5E5E"/>
            </a:solidFill>
          </a:ln>
        </p:spPr>
      </p:pic>
      <p:sp>
        <p:nvSpPr>
          <p:cNvPr id="239" name="Эстакада Хуанцзюэвань  Самая сложная развязка в мире"/>
          <p:cNvSpPr txBox="1"/>
          <p:nvPr/>
        </p:nvSpPr>
        <p:spPr>
          <a:xfrm>
            <a:off x="393700" y="1465628"/>
            <a:ext cx="21755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Эстакада Хуанцзюэвань</a:t>
            </a:r>
            <a:br/>
            <a:br/>
            <a:r>
              <a:rPr i="1" sz="1400">
                <a:solidFill>
                  <a:srgbClr val="535353"/>
                </a:solidFill>
              </a:rPr>
              <a:t>Самая сложная развязка в мире</a:t>
            </a:r>
          </a:p>
        </p:txBody>
      </p:sp>
      <p:pic>
        <p:nvPicPr>
          <p:cNvPr id="240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Проще некуда</a:t>
            </a:r>
          </a:p>
        </p:txBody>
      </p:sp>
      <p:sp>
        <p:nvSpPr>
          <p:cNvPr id="24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4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Avtio Database Meetup(33).png" descr="Avtio Database Meetup(33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0" name="Avtio Database Meetup(34).png" descr="Avtio Database Meetup(3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Проще некуда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7" name="Avtio Database Meetup(35).png" descr="Avtio Database Meetup(3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Проще некуда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Проще некуда</a:t>
            </a:r>
          </a:p>
        </p:txBody>
      </p:sp>
      <p:sp>
        <p:nvSpPr>
          <p:cNvPr id="264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Avtio Database Meetup(36).png" descr="Avtio Database Meetup(3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265;p24"/>
          <p:cNvSpPr txBox="1"/>
          <p:nvPr>
            <p:ph type="subTitle" sz="quarter" idx="1"/>
          </p:nvPr>
        </p:nvSpPr>
        <p:spPr>
          <a:xfrm>
            <a:off x="542599" y="537225"/>
            <a:ext cx="6323702" cy="1254900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 чём доклад?</a:t>
            </a:r>
          </a:p>
        </p:txBody>
      </p:sp>
      <p:sp>
        <p:nvSpPr>
          <p:cNvPr id="120" name="Google Shape;267;p24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1" name="Google Shape;268;p24"/>
          <p:cNvSpPr txBox="1"/>
          <p:nvPr/>
        </p:nvSpPr>
        <p:spPr>
          <a:xfrm>
            <a:off x="381000" y="1460500"/>
            <a:ext cx="8532971" cy="142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368300" indent="-368300">
              <a:spcBef>
                <a:spcPts val="300"/>
              </a:spcBef>
              <a:buClr>
                <a:srgbClr val="000000"/>
              </a:buClr>
              <a:buSzPts val="1900"/>
              <a:buAutoNum type="arabicPeriod" startAt="1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Предпосылки создания платформы DBaaS.</a:t>
            </a:r>
          </a:p>
          <a:p>
            <a:pPr marL="368300" indent="-368300">
              <a:spcBef>
                <a:spcPts val="300"/>
              </a:spcBef>
              <a:buClr>
                <a:srgbClr val="000000"/>
              </a:buClr>
              <a:buSzPts val="1900"/>
              <a:buAutoNum type="arabicPeriod" startAt="1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Паттерны эксплуатации баз данных в k8s.</a:t>
            </a:r>
          </a:p>
          <a:p>
            <a:pPr marL="368300" indent="-368300">
              <a:spcBef>
                <a:spcPts val="300"/>
              </a:spcBef>
              <a:buClr>
                <a:srgbClr val="000000"/>
              </a:buClr>
              <a:buSzPts val="1900"/>
              <a:buAutoNum type="arabicPeriod" startAt="1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Паттерны эксплуатации баз данных в мультикластерной среде.</a:t>
            </a:r>
          </a:p>
        </p:txBody>
      </p:sp>
      <p:pic>
        <p:nvPicPr>
          <p:cNvPr id="122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 высокой доступностью</a:t>
            </a:r>
          </a:p>
        </p:txBody>
      </p:sp>
      <p:sp>
        <p:nvSpPr>
          <p:cNvPr id="27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2" name="Google Shape;260;p23"/>
          <p:cNvSpPr txBox="1"/>
          <p:nvPr/>
        </p:nvSpPr>
        <p:spPr>
          <a:xfrm>
            <a:off x="381000" y="1460500"/>
            <a:ext cx="8434700" cy="1694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spcBef>
                <a:spcPts val="3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StatefulSet это не только лишь Pod + PersistentVolume, но и:</a:t>
            </a:r>
            <a:br/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Стабильные DNS-имена подов.</a:t>
            </a:r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Стабильный алгоритм RollingUpdate.</a:t>
            </a:r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Стабильный алгоритм (down)scale.</a:t>
            </a:r>
          </a:p>
        </p:txBody>
      </p:sp>
      <p:pic>
        <p:nvPicPr>
          <p:cNvPr id="27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 высокой доступностью</a:t>
            </a:r>
          </a:p>
        </p:txBody>
      </p:sp>
      <p:sp>
        <p:nvSpPr>
          <p:cNvPr id="27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7" name="Google Shape;260;p23"/>
          <p:cNvSpPr txBox="1"/>
          <p:nvPr/>
        </p:nvSpPr>
        <p:spPr>
          <a:xfrm>
            <a:off x="381000" y="1460500"/>
            <a:ext cx="8434700" cy="229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spcBef>
                <a:spcPts val="3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StatefulSet это не только лишь Pod + PersistentVolume, но и:</a:t>
            </a:r>
            <a:br/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Стабильные DNS-имена подов.</a:t>
            </a:r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Стабильный алгоритм RollingUpdate.</a:t>
            </a:r>
          </a:p>
          <a:p>
            <a:pPr marL="220578" indent="-220578">
              <a:spcBef>
                <a:spcPts val="300"/>
              </a:spcBef>
              <a:buSzPct val="1000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Стабильный алгоритм (down)scale.</a:t>
            </a:r>
          </a:p>
          <a:p>
            <a:pPr>
              <a:spcBef>
                <a:spcPts val="3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br/>
            <a:r>
              <a:t>Базовый минимум для реализации репликации.</a:t>
            </a:r>
          </a:p>
        </p:txBody>
      </p:sp>
      <p:pic>
        <p:nvPicPr>
          <p:cNvPr id="27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Включаем репликацию</a:t>
            </a:r>
          </a:p>
        </p:txBody>
      </p:sp>
      <p:sp>
        <p:nvSpPr>
          <p:cNvPr id="28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2" name="Avtio Database Meetup(36).png" descr="Avtio Database Meetup(3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Включаем репликацию</a:t>
            </a:r>
          </a:p>
        </p:txBody>
      </p:sp>
      <p:sp>
        <p:nvSpPr>
          <p:cNvPr id="28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7" name="Avtio Database Meetup(37).png" descr="Avtio Database Meetup(3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427811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Делегируем HA отдельному компоненту</a:t>
            </a:r>
          </a:p>
        </p:txBody>
      </p:sp>
      <p:sp>
        <p:nvSpPr>
          <p:cNvPr id="29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4" name="Avtio Database Meetup(38).png" descr="Avtio Database Meetup(3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#1</a:t>
            </a:r>
          </a:p>
        </p:txBody>
      </p:sp>
      <p:sp>
        <p:nvSpPr>
          <p:cNvPr id="30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1" name="Google Shape;260;p23"/>
          <p:cNvSpPr txBox="1"/>
          <p:nvPr/>
        </p:nvSpPr>
        <p:spPr>
          <a:xfrm>
            <a:off x="381000" y="1460500"/>
            <a:ext cx="8363601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Используйте стандартные механизмы Kubernetes в связке </a:t>
            </a:r>
          </a:p>
          <a:p>
            <a:pPr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с отдельным компонентом для обеспечения High Availability.</a:t>
            </a:r>
          </a:p>
        </p:txBody>
      </p:sp>
      <p:pic>
        <p:nvPicPr>
          <p:cNvPr id="302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43823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Изменения с минимальным простоем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9" name="Google Shape;260;p23"/>
          <p:cNvSpPr txBox="1"/>
          <p:nvPr/>
        </p:nvSpPr>
        <p:spPr>
          <a:xfrm>
            <a:off x="381000" y="1460500"/>
            <a:ext cx="8128980" cy="74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наивной реализации изменение любого параметра приводит к пересозданию pod (изменение манифестов).</a:t>
            </a:r>
          </a:p>
        </p:txBody>
      </p:sp>
      <p:pic>
        <p:nvPicPr>
          <p:cNvPr id="310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43823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Изменения с минимальным простоем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4" name="Google Shape;260;p23"/>
          <p:cNvSpPr txBox="1"/>
          <p:nvPr/>
        </p:nvSpPr>
        <p:spPr>
          <a:xfrm>
            <a:off x="381000" y="1460500"/>
            <a:ext cx="8138422" cy="1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В наивной реализации изменение любого параметра приводит к пересозданию pod (изменение манифестов).</a:t>
            </a:r>
          </a:p>
          <a:p>
            <a: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Современные СУБД умеют изменять часть своей конфигурации без остановки.</a:t>
            </a:r>
          </a:p>
        </p:txBody>
      </p:sp>
      <p:pic>
        <p:nvPicPr>
          <p:cNvPr id="31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43823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Изменения с минимальным простоем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Google Shape;260;p23"/>
          <p:cNvSpPr txBox="1"/>
          <p:nvPr/>
        </p:nvSpPr>
        <p:spPr>
          <a:xfrm>
            <a:off x="381000" y="1460500"/>
            <a:ext cx="8098116" cy="225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В наивной реализации изменение любого параметра приводит к пересозданию pod (изменение манифестов).</a:t>
            </a:r>
          </a:p>
          <a:p>
            <a: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Современные СУБД умеют изменять часть своей конфигурации без остановки.</a:t>
            </a:r>
          </a:p>
          <a:p>
            <a:pPr marL="228600" indent="-228600">
              <a:spcBef>
                <a:spcPts val="300"/>
              </a:spcBef>
              <a:buSzPts val="180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Изменения содержимого ConfigMap не инициирует пересоздание pod.</a:t>
            </a:r>
          </a:p>
        </p:txBody>
      </p:sp>
      <p:pic>
        <p:nvPicPr>
          <p:cNvPr id="320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743823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Изменения с минимальным простоем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25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6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 вновь HA-agent!</a:t>
            </a:r>
          </a:p>
        </p:txBody>
      </p:sp>
      <p:sp>
        <p:nvSpPr>
          <p:cNvPr id="324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5" name="Avtio Database Meetup(38).png" descr="Avtio Database Meetup(3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 вновь HA-agent!</a:t>
            </a:r>
          </a:p>
        </p:txBody>
      </p:sp>
      <p:sp>
        <p:nvSpPr>
          <p:cNvPr id="329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0" name="Avtio Database Meetup(39).png" descr="Avtio Database Meetup(3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#2</a:t>
            </a:r>
          </a:p>
        </p:txBody>
      </p:sp>
      <p:sp>
        <p:nvSpPr>
          <p:cNvPr id="33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7" name="Google Shape;260;p23"/>
          <p:cNvSpPr txBox="1"/>
          <p:nvPr/>
        </p:nvSpPr>
        <p:spPr>
          <a:xfrm>
            <a:off x="377499" y="1460500"/>
            <a:ext cx="8265967" cy="1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Минимизируйте простой в сценариях изменения конфигурации СУБД за счёт использования ConfigMap (в качестве шаблона конфигурации) и HA-agent (в качестве шаблонизатора </a:t>
            </a:r>
          </a:p>
          <a:p>
            <a:pPr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и компонента, применяющего конфигурацию).</a:t>
            </a:r>
          </a:p>
        </p:txBody>
      </p:sp>
      <p:pic>
        <p:nvPicPr>
          <p:cNvPr id="33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Зоопарк примитивов Kubernetes</a:t>
            </a:r>
          </a:p>
        </p:txBody>
      </p:sp>
      <p:sp>
        <p:nvSpPr>
          <p:cNvPr id="34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2" name="Avtio Database Meetup(39).png" descr="Avtio Database Meetup(3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Зоопарк примитивов Kubernetes</a:t>
            </a:r>
          </a:p>
        </p:txBody>
      </p:sp>
      <p:sp>
        <p:nvSpPr>
          <p:cNvPr id="34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7" name="Avtio Database Meetup(40).png" descr="Avtio Database Meetup(4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Зоопарк примитивов Kubernetes</a:t>
            </a:r>
          </a:p>
        </p:txBody>
      </p:sp>
      <p:sp>
        <p:nvSpPr>
          <p:cNvPr id="35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2" name="Avtio Database Meetup(41).png" descr="Avtio Database Meetup(4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Нужно больше абстракций</a:t>
            </a:r>
          </a:p>
        </p:txBody>
      </p:sp>
      <p:sp>
        <p:nvSpPr>
          <p:cNvPr id="35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Google Shape;260;p23"/>
          <p:cNvSpPr txBox="1"/>
          <p:nvPr/>
        </p:nvSpPr>
        <p:spPr>
          <a:xfrm>
            <a:off x="381000" y="1460500"/>
            <a:ext cx="8044047" cy="1452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457200">
              <a:spcBef>
                <a:spcPts val="12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Operators are software extensions to Kubernetes that make use of </a:t>
            </a:r>
            <a:r>
              <a:rPr u="sng">
                <a:solidFill>
                  <a:srgbClr val="0000EE"/>
                </a:solidFill>
                <a:hlinkClick r:id="rId2" invalidUrl="" action="" tgtFrame="" tooltip="" history="1" highlightClick="0" endSnd="0"/>
              </a:rPr>
              <a:t>custom resources</a:t>
            </a:r>
            <a:r>
              <a:t> to manage applications and their components. Operators follow Kubernetes principles, notably the </a:t>
            </a:r>
            <a:r>
              <a:rPr u="sng">
                <a:solidFill>
                  <a:srgbClr val="0000EE"/>
                </a:solidFill>
                <a:hlinkClick r:id="rId3" invalidUrl="" action="" tgtFrame="" tooltip="" history="1" highlightClick="0" endSnd="0"/>
              </a:rPr>
              <a:t>control loop</a:t>
            </a:r>
            <a:r>
              <a:t>.</a:t>
            </a:r>
          </a:p>
        </p:txBody>
      </p:sp>
      <p:pic>
        <p:nvPicPr>
          <p:cNvPr id="360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За одной абстракцией</a:t>
            </a:r>
          </a:p>
        </p:txBody>
      </p:sp>
      <p:sp>
        <p:nvSpPr>
          <p:cNvPr id="36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4" name="Avtio Database Meetup(41).png" descr="Avtio Database Meetup(4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За одной абстракцией</a:t>
            </a:r>
          </a:p>
        </p:txBody>
      </p:sp>
      <p:sp>
        <p:nvSpPr>
          <p:cNvPr id="36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9" name="Avtio Database Meetup(42).png" descr="Avtio Database Meetup(4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#3</a:t>
            </a:r>
          </a:p>
        </p:txBody>
      </p:sp>
      <p:sp>
        <p:nvSpPr>
          <p:cNvPr id="37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6" name="Google Shape;260;p23"/>
          <p:cNvSpPr txBox="1"/>
          <p:nvPr/>
        </p:nvSpPr>
        <p:spPr>
          <a:xfrm>
            <a:off x="377499" y="1460500"/>
            <a:ext cx="8363602" cy="1059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Используйте нативный для Kubernetes подход по группировке </a:t>
            </a:r>
          </a:p>
          <a:p>
            <a:pPr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и полностью автоматическому управлению ресурсами —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Operator pattern</a:t>
            </a:r>
            <a:r>
              <a:t>.</a:t>
            </a:r>
          </a:p>
        </p:txBody>
      </p:sp>
      <p:pic>
        <p:nvPicPr>
          <p:cNvPr id="377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29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0" name="Google Shape;260;p23"/>
          <p:cNvSpPr txBox="1"/>
          <p:nvPr/>
        </p:nvSpPr>
        <p:spPr>
          <a:xfrm>
            <a:off x="377500" y="1457974"/>
            <a:ext cx="83636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Базы данных как услуга.</a:t>
            </a:r>
          </a:p>
        </p:txBody>
      </p:sp>
      <p:pic>
        <p:nvPicPr>
          <p:cNvPr id="13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Полная автоматизация</a:t>
            </a:r>
          </a:p>
        </p:txBody>
      </p:sp>
      <p:sp>
        <p:nvSpPr>
          <p:cNvPr id="38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1" name="Google Shape;260;p23"/>
          <p:cNvSpPr txBox="1"/>
          <p:nvPr/>
        </p:nvSpPr>
        <p:spPr>
          <a:xfrm>
            <a:off x="381000" y="1460500"/>
            <a:ext cx="8363601" cy="16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Для создания базы данных нужно создать только один CustomResource, а дальше operator сделает всё сам.</a:t>
            </a:r>
            <a:br/>
            <a:br/>
            <a:br/>
            <a:r>
              <a:t>Но можно ли автоматизировать и это?</a:t>
            </a:r>
          </a:p>
        </p:txBody>
      </p:sp>
      <p:pic>
        <p:nvPicPr>
          <p:cNvPr id="382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Разделяй и властвуй</a:t>
            </a:r>
          </a:p>
        </p:txBody>
      </p:sp>
      <p:sp>
        <p:nvSpPr>
          <p:cNvPr id="38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6" name="Avtio Database Meetup(42).png" descr="Avtio Database Meetup(4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906" y="1397000"/>
            <a:ext cx="8382001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Разделяй и властвуй</a:t>
            </a:r>
          </a:p>
        </p:txBody>
      </p:sp>
      <p:sp>
        <p:nvSpPr>
          <p:cNvPr id="39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" name="Avtio Database Meetup(32).png" descr="Avtio Database Meetup(3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376" y="1397000"/>
            <a:ext cx="8382001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#4</a:t>
            </a:r>
          </a:p>
        </p:txBody>
      </p:sp>
      <p:sp>
        <p:nvSpPr>
          <p:cNvPr id="397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8" name="Google Shape;260;p23"/>
          <p:cNvSpPr txBox="1"/>
          <p:nvPr/>
        </p:nvSpPr>
        <p:spPr>
          <a:xfrm>
            <a:off x="390199" y="1450408"/>
            <a:ext cx="83636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Разделяйте operator на независимые контроллеры, каждый из которых будет выполнять собственную задачу по автоматизации.</a:t>
            </a:r>
          </a:p>
        </p:txBody>
      </p:sp>
      <p:pic>
        <p:nvPicPr>
          <p:cNvPr id="399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Большая картина</a:t>
            </a:r>
          </a:p>
        </p:txBody>
      </p:sp>
      <p:sp>
        <p:nvSpPr>
          <p:cNvPr id="40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3" name="Avtio Database Meetup(32).png" descr="Avtio Database Meetup(3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397000"/>
            <a:ext cx="8382000" cy="374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296;p26"/>
          <p:cNvSpPr txBox="1"/>
          <p:nvPr>
            <p:ph type="subTitle" sz="quarter" idx="1"/>
          </p:nvPr>
        </p:nvSpPr>
        <p:spPr>
          <a:xfrm>
            <a:off x="4133763" y="2803796"/>
            <a:ext cx="4308494" cy="2012401"/>
          </a:xfrm>
          <a:prstGeom prst="rect">
            <a:avLst/>
          </a:prstGeom>
        </p:spPr>
        <p:txBody>
          <a:bodyPr anchor="b"/>
          <a:lstStyle/>
          <a:p>
            <a:pPr marL="2304" indent="-2304" algn="l" defTabSz="585215">
              <a:defRPr b="1" sz="230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Паттерны эксплуатации баз данных </a:t>
            </a:r>
          </a:p>
          <a:p>
            <a:pPr marL="2304" indent="-2304" algn="l" defTabSz="585215">
              <a:defRPr b="1" sz="2304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в мультикластерной среде</a:t>
            </a:r>
          </a:p>
        </p:txBody>
      </p:sp>
      <p:sp>
        <p:nvSpPr>
          <p:cNvPr id="407" name="Google Shape;299;p26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5523" r="0" b="13588"/>
          <a:stretch>
            <a:fillRect/>
          </a:stretch>
        </p:blipFill>
        <p:spPr>
          <a:xfrm>
            <a:off x="-34749" y="-9011"/>
            <a:ext cx="3906783" cy="5161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multi-dc</a:t>
            </a:r>
          </a:p>
        </p:txBody>
      </p:sp>
      <p:sp>
        <p:nvSpPr>
          <p:cNvPr id="41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multi-dc</a:t>
            </a:r>
          </a:p>
        </p:txBody>
      </p:sp>
      <p:sp>
        <p:nvSpPr>
          <p:cNvPr id="41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7" name="Google Shape;260;p23"/>
          <p:cNvSpPr txBox="1"/>
          <p:nvPr/>
        </p:nvSpPr>
        <p:spPr>
          <a:xfrm>
            <a:off x="377499" y="1460358"/>
            <a:ext cx="8363602" cy="13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Появилась необходимость управлять базами данных и обеспечивать их отказоустойчивость в рамках multi-dc (основное количество баз данных пришлось на Redis, PostgreSQL и MongoDB).</a:t>
            </a:r>
          </a:p>
        </p:txBody>
      </p:sp>
      <p:pic>
        <p:nvPicPr>
          <p:cNvPr id="41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multi-dc</a:t>
            </a:r>
          </a:p>
        </p:txBody>
      </p:sp>
      <p:sp>
        <p:nvSpPr>
          <p:cNvPr id="42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2" name="Google Shape;260;p23"/>
          <p:cNvSpPr txBox="1"/>
          <p:nvPr/>
        </p:nvSpPr>
        <p:spPr>
          <a:xfrm>
            <a:off x="377499" y="1460358"/>
            <a:ext cx="8363602" cy="229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Появилась необходимость управлять базами данных и обеспечивать их отказоустойчивость в рамках multi-dc (основное количество баз данных пришлось на Redis, PostgreSQL и MongoDB).</a:t>
            </a:r>
          </a:p>
          <a:p>
            <a:pPr marL="228600" indent="-228600">
              <a:spcBef>
                <a:spcPts val="5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Появилась необходимость переносить базы данных между DC, а самое главное — делать это без привлечения конечных пользователей.</a:t>
            </a:r>
          </a:p>
        </p:txBody>
      </p:sp>
      <p:pic>
        <p:nvPicPr>
          <p:cNvPr id="42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multi-dc</a:t>
            </a:r>
          </a:p>
        </p:txBody>
      </p:sp>
      <p:sp>
        <p:nvSpPr>
          <p:cNvPr id="42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7" name="Google Shape;260;p23"/>
          <p:cNvSpPr txBox="1"/>
          <p:nvPr/>
        </p:nvSpPr>
        <p:spPr>
          <a:xfrm>
            <a:off x="377499" y="1461899"/>
            <a:ext cx="8363602" cy="76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Kubernetes-кластер «из коробки» плохо масштабируется на несколько дата-центров.</a:t>
            </a:r>
          </a:p>
        </p:txBody>
      </p:sp>
      <p:pic>
        <p:nvPicPr>
          <p:cNvPr id="42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34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Google Shape;260;p23"/>
          <p:cNvSpPr txBox="1"/>
          <p:nvPr/>
        </p:nvSpPr>
        <p:spPr>
          <a:xfrm>
            <a:off x="377500" y="1457974"/>
            <a:ext cx="8363600" cy="805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Базы данных как услуга.</a:t>
            </a:r>
          </a:p>
          <a:p>
            <a: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Полная автоматизация жизненного цикла базы данных.</a:t>
            </a:r>
          </a:p>
        </p:txBody>
      </p:sp>
      <p:pic>
        <p:nvPicPr>
          <p:cNvPr id="136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Переход Авито к multi-dc</a:t>
            </a:r>
          </a:p>
        </p:txBody>
      </p:sp>
      <p:sp>
        <p:nvSpPr>
          <p:cNvPr id="43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2" name="Google Shape;260;p23"/>
          <p:cNvSpPr txBox="1"/>
          <p:nvPr/>
        </p:nvSpPr>
        <p:spPr>
          <a:xfrm>
            <a:off x="377499" y="1461899"/>
            <a:ext cx="8363602" cy="302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spcBef>
                <a:spcPts val="500"/>
              </a:spcBef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Kubernetes-кластер «из коробки» плохо масштабируется на несколько дата-центров.</a:t>
            </a:r>
            <a:br/>
            <a:br/>
            <a:r>
              <a:t>Наши варианты:</a:t>
            </a:r>
            <a:br/>
            <a:br/>
            <a:r>
              <a:t>❌ Пуститься во все тяжкие и растянуть один большой кластер на несколько дата-центров.</a:t>
            </a:r>
          </a:p>
          <a:p>
            <a:pPr>
              <a:spcBef>
                <a:spcPts val="300"/>
              </a:spcBef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✅ Адаптировать наши компоненты к работе в мультикластерной среде.</a:t>
            </a:r>
          </a:p>
        </p:txBody>
      </p:sp>
      <p:pic>
        <p:nvPicPr>
          <p:cNvPr id="43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Кому верить?</a:t>
            </a:r>
          </a:p>
        </p:txBody>
      </p:sp>
      <p:sp>
        <p:nvSpPr>
          <p:cNvPr id="43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5510" y="1320939"/>
            <a:ext cx="3458980" cy="3176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8190" y="1748787"/>
            <a:ext cx="747719" cy="72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5347" y="1472459"/>
            <a:ext cx="747719" cy="72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1530" y="1846839"/>
            <a:ext cx="747719" cy="72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Google Shape;258;p23" descr="Google Shape;258;p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Кому верить?</a:t>
            </a:r>
          </a:p>
        </p:txBody>
      </p:sp>
      <p:sp>
        <p:nvSpPr>
          <p:cNvPr id="44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7" name="Avtio Database Meetup(44).png" descr="Avtio Database Meetup(4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33500"/>
            <a:ext cx="7620000" cy="3818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Встречайте – meta-operator</a:t>
            </a:r>
          </a:p>
        </p:txBody>
      </p:sp>
      <p:sp>
        <p:nvSpPr>
          <p:cNvPr id="451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2" name="Avtio Database Meetup(45).png" descr="Avtio Database Meetup(45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45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46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6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4" name="Ненадёжная сеть разделяет инфраструктуру на control plane (meta-operator) и data plane (operator внутри k8s)"/>
          <p:cNvGrpSpPr/>
          <p:nvPr/>
        </p:nvGrpSpPr>
        <p:grpSpPr>
          <a:xfrm>
            <a:off x="490842" y="1599955"/>
            <a:ext cx="3987022" cy="1057534"/>
            <a:chOff x="0" y="0"/>
            <a:chExt cx="3987020" cy="1057532"/>
          </a:xfrm>
        </p:grpSpPr>
        <p:sp>
          <p:nvSpPr>
            <p:cNvPr id="463" name="Ненадёжная сеть разделяет инфраструктуру на control plane (meta-operator) и data plane (operator внутри k8s)"/>
            <p:cNvSpPr/>
            <p:nvPr/>
          </p:nvSpPr>
          <p:spPr>
            <a:xfrm>
              <a:off x="25400" y="25400"/>
              <a:ext cx="3936221" cy="1006733"/>
            </a:xfrm>
            <a:prstGeom prst="roundRect">
              <a:avLst>
                <a:gd name="adj" fmla="val 7114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Ненадёжная сеть разделяет инфраструктуру на control plane</a:t>
              </a:r>
              <a:br/>
              <a:r>
                <a:rPr sz="900"/>
                <a:t>(meta-operator) и data plane (operator внутри k8s)</a:t>
              </a:r>
            </a:p>
          </p:txBody>
        </p:sp>
        <p:pic>
          <p:nvPicPr>
            <p:cNvPr id="462" name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 descr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87021" cy="10575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467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6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1" name="Ненадёжная сеть разделяет инфраструктуру на control plane (meta-operator) и data plane (operator внутри k8s)"/>
          <p:cNvGrpSpPr/>
          <p:nvPr/>
        </p:nvGrpSpPr>
        <p:grpSpPr>
          <a:xfrm>
            <a:off x="490842" y="1599955"/>
            <a:ext cx="3987022" cy="1057534"/>
            <a:chOff x="0" y="0"/>
            <a:chExt cx="3987020" cy="1057532"/>
          </a:xfrm>
        </p:grpSpPr>
        <p:sp>
          <p:nvSpPr>
            <p:cNvPr id="470" name="Ненадёжная сеть разделяет инфраструктуру на control plane (meta-operator) и data plane (operator внутри k8s)"/>
            <p:cNvSpPr/>
            <p:nvPr/>
          </p:nvSpPr>
          <p:spPr>
            <a:xfrm>
              <a:off x="25400" y="25400"/>
              <a:ext cx="3936221" cy="1006733"/>
            </a:xfrm>
            <a:prstGeom prst="roundRect">
              <a:avLst>
                <a:gd name="adj" fmla="val 7114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Ненадёжная сеть разделяет инфраструктуру на control plane</a:t>
              </a:r>
              <a:br/>
              <a:r>
                <a:rPr sz="900"/>
                <a:t>(meta-operator) и data plane (operator внутри k8s)</a:t>
              </a:r>
            </a:p>
          </p:txBody>
        </p:sp>
        <p:pic>
          <p:nvPicPr>
            <p:cNvPr id="469" name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 descr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87021" cy="1057533"/>
            </a:xfrm>
            <a:prstGeom prst="rect">
              <a:avLst/>
            </a:prstGeom>
            <a:effectLst/>
          </p:spPr>
        </p:pic>
      </p:grpSp>
      <p:grpSp>
        <p:nvGrpSpPr>
          <p:cNvPr id="474" name="При отказе control plane отказа в data plane не происходит базы данных продолжают обслуживать запросы пользователей"/>
          <p:cNvGrpSpPr/>
          <p:nvPr/>
        </p:nvGrpSpPr>
        <p:grpSpPr>
          <a:xfrm>
            <a:off x="4574381" y="1599955"/>
            <a:ext cx="3851208" cy="1057534"/>
            <a:chOff x="0" y="0"/>
            <a:chExt cx="3851207" cy="1057532"/>
          </a:xfrm>
        </p:grpSpPr>
        <p:sp>
          <p:nvSpPr>
            <p:cNvPr id="473" name="При отказе control plane отказа в data plane не происходит базы данных продолжают обслуживать запросы пользователей"/>
            <p:cNvSpPr/>
            <p:nvPr/>
          </p:nvSpPr>
          <p:spPr>
            <a:xfrm>
              <a:off x="25400" y="25400"/>
              <a:ext cx="3800408" cy="1006733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spcBef>
                  <a:spcPts val="300"/>
                </a:spcBef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При отказе control plane отказа в data plane не происходит</a:t>
              </a:r>
              <a:br/>
              <a:r>
                <a:rPr sz="900"/>
                <a:t>базы данных продолжают обслуживать запросы пользователей</a:t>
              </a:r>
            </a:p>
          </p:txBody>
        </p:sp>
        <p:pic>
          <p:nvPicPr>
            <p:cNvPr id="472" name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 descr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51208" cy="10575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477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Ненадёжная сеть разделяет инфраструктуру на control plane (meta-operator) и data plane (operator внутри k8s)"/>
          <p:cNvGrpSpPr/>
          <p:nvPr/>
        </p:nvGrpSpPr>
        <p:grpSpPr>
          <a:xfrm>
            <a:off x="490842" y="1599955"/>
            <a:ext cx="3987022" cy="1057534"/>
            <a:chOff x="0" y="0"/>
            <a:chExt cx="3987020" cy="1057532"/>
          </a:xfrm>
        </p:grpSpPr>
        <p:sp>
          <p:nvSpPr>
            <p:cNvPr id="480" name="Ненадёжная сеть разделяет инфраструктуру на control plane (meta-operator) и data plane (operator внутри k8s)"/>
            <p:cNvSpPr/>
            <p:nvPr/>
          </p:nvSpPr>
          <p:spPr>
            <a:xfrm>
              <a:off x="25400" y="25400"/>
              <a:ext cx="3936221" cy="1006733"/>
            </a:xfrm>
            <a:prstGeom prst="roundRect">
              <a:avLst>
                <a:gd name="adj" fmla="val 7114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Ненадёжная сеть разделяет инфраструктуру на control plane</a:t>
              </a:r>
              <a:br/>
              <a:r>
                <a:rPr sz="900"/>
                <a:t>(meta-operator) и data plane (operator внутри k8s)</a:t>
              </a:r>
            </a:p>
          </p:txBody>
        </p:sp>
        <p:pic>
          <p:nvPicPr>
            <p:cNvPr id="479" name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 descr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87021" cy="1057533"/>
            </a:xfrm>
            <a:prstGeom prst="rect">
              <a:avLst/>
            </a:prstGeom>
            <a:effectLst/>
          </p:spPr>
        </p:pic>
      </p:grpSp>
      <p:grpSp>
        <p:nvGrpSpPr>
          <p:cNvPr id="484" name="При отказе control plane отказа в data plane не происходит базы данных продолжают обслуживать запросы пользователей"/>
          <p:cNvGrpSpPr/>
          <p:nvPr/>
        </p:nvGrpSpPr>
        <p:grpSpPr>
          <a:xfrm>
            <a:off x="4574381" y="1599955"/>
            <a:ext cx="3851208" cy="1057534"/>
            <a:chOff x="0" y="0"/>
            <a:chExt cx="3851207" cy="1057532"/>
          </a:xfrm>
        </p:grpSpPr>
        <p:sp>
          <p:nvSpPr>
            <p:cNvPr id="483" name="При отказе control plane отказа в data plane не происходит базы данных продолжают обслуживать запросы пользователей"/>
            <p:cNvSpPr/>
            <p:nvPr/>
          </p:nvSpPr>
          <p:spPr>
            <a:xfrm>
              <a:off x="25400" y="25400"/>
              <a:ext cx="3800408" cy="1006733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spcBef>
                  <a:spcPts val="300"/>
                </a:spcBef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При отказе control plane отказа в data plane не происходит</a:t>
              </a:r>
              <a:br/>
              <a:r>
                <a:rPr sz="900"/>
                <a:t>базы данных продолжают обслуживать запросы пользователей</a:t>
              </a:r>
            </a:p>
          </p:txBody>
        </p:sp>
        <p:pic>
          <p:nvPicPr>
            <p:cNvPr id="482" name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 descr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51208" cy="1057533"/>
            </a:xfrm>
            <a:prstGeom prst="rect">
              <a:avLst/>
            </a:prstGeom>
            <a:effectLst/>
          </p:spPr>
        </p:pic>
      </p:grpSp>
      <p:grpSp>
        <p:nvGrpSpPr>
          <p:cNvPr id="487" name="Scheduling становится двухуровневым механизм scheduling по разным кластерам приходится реализовывать самостоятельно"/>
          <p:cNvGrpSpPr/>
          <p:nvPr/>
        </p:nvGrpSpPr>
        <p:grpSpPr>
          <a:xfrm>
            <a:off x="490842" y="2724333"/>
            <a:ext cx="3987022" cy="1219635"/>
            <a:chOff x="0" y="0"/>
            <a:chExt cx="3987020" cy="1219633"/>
          </a:xfrm>
        </p:grpSpPr>
        <p:sp>
          <p:nvSpPr>
            <p:cNvPr id="486" name="Scheduling становится двухуровневым механизм scheduling по разным кластерам приходится реализовывать самостоятельно"/>
            <p:cNvSpPr/>
            <p:nvPr/>
          </p:nvSpPr>
          <p:spPr>
            <a:xfrm>
              <a:off x="25400" y="25400"/>
              <a:ext cx="3936221" cy="1168834"/>
            </a:xfrm>
            <a:prstGeom prst="roundRect">
              <a:avLst>
                <a:gd name="adj" fmla="val 6128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Scheduling становится двухуровневым</a:t>
              </a:r>
              <a:br/>
              <a:r>
                <a:rPr sz="900"/>
                <a:t>механизм scheduling по разным кластерам приходится реализовывать самостоятельно</a:t>
              </a:r>
            </a:p>
          </p:txBody>
        </p:sp>
        <p:pic>
          <p:nvPicPr>
            <p:cNvPr id="485" name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 descr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87021" cy="12196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49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4" name="Ненадёжная сеть разделяет инфраструктуру на control plane (meta-operator) и data plane (operator внутри k8s)"/>
          <p:cNvGrpSpPr/>
          <p:nvPr/>
        </p:nvGrpSpPr>
        <p:grpSpPr>
          <a:xfrm>
            <a:off x="490842" y="1599955"/>
            <a:ext cx="3987022" cy="1057534"/>
            <a:chOff x="0" y="0"/>
            <a:chExt cx="3987020" cy="1057532"/>
          </a:xfrm>
        </p:grpSpPr>
        <p:sp>
          <p:nvSpPr>
            <p:cNvPr id="493" name="Ненадёжная сеть разделяет инфраструктуру на control plane (meta-operator) и data plane (operator внутри k8s)"/>
            <p:cNvSpPr/>
            <p:nvPr/>
          </p:nvSpPr>
          <p:spPr>
            <a:xfrm>
              <a:off x="25400" y="25400"/>
              <a:ext cx="3936221" cy="1006733"/>
            </a:xfrm>
            <a:prstGeom prst="roundRect">
              <a:avLst>
                <a:gd name="adj" fmla="val 7114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Ненадёжная сеть разделяет инфраструктуру на control plane</a:t>
              </a:r>
              <a:br/>
              <a:r>
                <a:rPr sz="900"/>
                <a:t>(meta-operator) и data plane (operator внутри k8s)</a:t>
              </a:r>
            </a:p>
          </p:txBody>
        </p:sp>
        <p:pic>
          <p:nvPicPr>
            <p:cNvPr id="492" name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 descr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87021" cy="1057533"/>
            </a:xfrm>
            <a:prstGeom prst="rect">
              <a:avLst/>
            </a:prstGeom>
            <a:effectLst/>
          </p:spPr>
        </p:pic>
      </p:grpSp>
      <p:grpSp>
        <p:nvGrpSpPr>
          <p:cNvPr id="497" name="При отказе control plane отказа в data plane не происходит базы данных продолжают обслуживать запросы пользователей"/>
          <p:cNvGrpSpPr/>
          <p:nvPr/>
        </p:nvGrpSpPr>
        <p:grpSpPr>
          <a:xfrm>
            <a:off x="4574381" y="1599955"/>
            <a:ext cx="3851208" cy="1057534"/>
            <a:chOff x="0" y="0"/>
            <a:chExt cx="3851207" cy="1057532"/>
          </a:xfrm>
        </p:grpSpPr>
        <p:sp>
          <p:nvSpPr>
            <p:cNvPr id="496" name="При отказе control plane отказа в data plane не происходит базы данных продолжают обслуживать запросы пользователей"/>
            <p:cNvSpPr/>
            <p:nvPr/>
          </p:nvSpPr>
          <p:spPr>
            <a:xfrm>
              <a:off x="25400" y="25400"/>
              <a:ext cx="3800408" cy="1006733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spcBef>
                  <a:spcPts val="300"/>
                </a:spcBef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При отказе control plane отказа в data plane не происходит</a:t>
              </a:r>
              <a:br/>
              <a:r>
                <a:rPr sz="900"/>
                <a:t>базы данных продолжают обслуживать запросы пользователей</a:t>
              </a:r>
            </a:p>
          </p:txBody>
        </p:sp>
        <p:pic>
          <p:nvPicPr>
            <p:cNvPr id="495" name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 descr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51208" cy="1057533"/>
            </a:xfrm>
            <a:prstGeom prst="rect">
              <a:avLst/>
            </a:prstGeom>
            <a:effectLst/>
          </p:spPr>
        </p:pic>
      </p:grpSp>
      <p:grpSp>
        <p:nvGrpSpPr>
          <p:cNvPr id="500" name="Scheduling становится двухуровневым механизм scheduling по разным кластерам приходится реализовывать самостоятельно"/>
          <p:cNvGrpSpPr/>
          <p:nvPr/>
        </p:nvGrpSpPr>
        <p:grpSpPr>
          <a:xfrm>
            <a:off x="490842" y="2724333"/>
            <a:ext cx="3987022" cy="1219635"/>
            <a:chOff x="0" y="0"/>
            <a:chExt cx="3987020" cy="1219633"/>
          </a:xfrm>
        </p:grpSpPr>
        <p:sp>
          <p:nvSpPr>
            <p:cNvPr id="499" name="Scheduling становится двухуровневым механизм scheduling по разным кластерам приходится реализовывать самостоятельно"/>
            <p:cNvSpPr/>
            <p:nvPr/>
          </p:nvSpPr>
          <p:spPr>
            <a:xfrm>
              <a:off x="25400" y="25400"/>
              <a:ext cx="3936221" cy="1168834"/>
            </a:xfrm>
            <a:prstGeom prst="roundRect">
              <a:avLst>
                <a:gd name="adj" fmla="val 6128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Scheduling становится двухуровневым</a:t>
              </a:r>
              <a:br/>
              <a:r>
                <a:rPr sz="900"/>
                <a:t>механизм scheduling по разным кластерам приходится реализовывать самостоятельно</a:t>
              </a:r>
            </a:p>
          </p:txBody>
        </p:sp>
        <p:pic>
          <p:nvPicPr>
            <p:cNvPr id="498" name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 descr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87021" cy="1219634"/>
            </a:xfrm>
            <a:prstGeom prst="rect">
              <a:avLst/>
            </a:prstGeom>
            <a:effectLst/>
          </p:spPr>
        </p:pic>
      </p:grpSp>
      <p:grpSp>
        <p:nvGrpSpPr>
          <p:cNvPr id="503" name="Механизм сохранения высокой доступность при RollingUpdate также становится двухуровневым meta-operator должен применять изменения покластерно"/>
          <p:cNvGrpSpPr/>
          <p:nvPr/>
        </p:nvGrpSpPr>
        <p:grpSpPr>
          <a:xfrm>
            <a:off x="4574381" y="2723905"/>
            <a:ext cx="3851208" cy="1220490"/>
            <a:chOff x="0" y="0"/>
            <a:chExt cx="3851207" cy="1220488"/>
          </a:xfrm>
        </p:grpSpPr>
        <p:sp>
          <p:nvSpPr>
            <p:cNvPr id="502" name="Механизм сохранения высокой доступность при RollingUpdate также становится двухуровневым meta-operator должен применять изменения покластерно"/>
            <p:cNvSpPr/>
            <p:nvPr/>
          </p:nvSpPr>
          <p:spPr>
            <a:xfrm>
              <a:off x="25400" y="25400"/>
              <a:ext cx="3800408" cy="1169689"/>
            </a:xfrm>
            <a:prstGeom prst="roundRect">
              <a:avLst>
                <a:gd name="adj" fmla="val 6123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Механизм сохранения высокой доступность при RollingUpdate также становится двухуровневым</a:t>
              </a:r>
              <a:br/>
              <a:r>
                <a:rPr sz="900"/>
                <a:t>meta-operator должен применять изменения покластерно</a:t>
              </a:r>
            </a:p>
          </p:txBody>
        </p:sp>
        <p:pic>
          <p:nvPicPr>
            <p:cNvPr id="501" name="Механизм сохранения высокой доступность при RollingUpdate также становится двухуровневым meta-operator должен применять изменения покластерно Механизм сохранения высокой доступность при RollingUpdate также становится двухуровневым meta-operator должен пр" descr="Механизм сохранения высокой доступность при RollingUpdate также становится двухуровневым meta-operator должен применять изменения покластерно Механизм сохранения высокой доступность при RollingUpdate также становится двухуровневым meta-operator должен применять изменения покластерно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851208" cy="122048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Некоторые следствия</a:t>
            </a:r>
          </a:p>
        </p:txBody>
      </p:sp>
      <p:sp>
        <p:nvSpPr>
          <p:cNvPr id="50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0" name="Ненадёжная сеть разделяет инфраструктуру на control plane (meta-operator) и data plane (operator внутри k8s)"/>
          <p:cNvGrpSpPr/>
          <p:nvPr/>
        </p:nvGrpSpPr>
        <p:grpSpPr>
          <a:xfrm>
            <a:off x="490842" y="1599955"/>
            <a:ext cx="3987022" cy="1057534"/>
            <a:chOff x="0" y="0"/>
            <a:chExt cx="3987020" cy="1057532"/>
          </a:xfrm>
        </p:grpSpPr>
        <p:sp>
          <p:nvSpPr>
            <p:cNvPr id="509" name="Ненадёжная сеть разделяет инфраструктуру на control plane (meta-operator) и data plane (operator внутри k8s)"/>
            <p:cNvSpPr/>
            <p:nvPr/>
          </p:nvSpPr>
          <p:spPr>
            <a:xfrm>
              <a:off x="25400" y="25400"/>
              <a:ext cx="3936221" cy="1006733"/>
            </a:xfrm>
            <a:prstGeom prst="roundRect">
              <a:avLst>
                <a:gd name="adj" fmla="val 7114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Ненадёжная сеть разделяет инфраструктуру на control plane</a:t>
              </a:r>
              <a:br/>
              <a:r>
                <a:rPr sz="900"/>
                <a:t>(meta-operator) и data plane (operator внутри k8s)</a:t>
              </a:r>
            </a:p>
          </p:txBody>
        </p:sp>
        <p:pic>
          <p:nvPicPr>
            <p:cNvPr id="508" name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 descr="Ненадёжная сеть разделяет инфраструктуру на control plane (meta-operator) и data plane (operator внутри k8s) Ненадёжная сеть разделяет инфраструктуру на control plane (meta-operator) и data plane (operator внутри k8s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87021" cy="1057533"/>
            </a:xfrm>
            <a:prstGeom prst="rect">
              <a:avLst/>
            </a:prstGeom>
            <a:effectLst/>
          </p:spPr>
        </p:pic>
      </p:grpSp>
      <p:grpSp>
        <p:nvGrpSpPr>
          <p:cNvPr id="513" name="При отказе control plane отказа в data plane не происходит базы данных продолжают обслуживать запросы пользователей"/>
          <p:cNvGrpSpPr/>
          <p:nvPr/>
        </p:nvGrpSpPr>
        <p:grpSpPr>
          <a:xfrm>
            <a:off x="4574381" y="1599955"/>
            <a:ext cx="3851208" cy="1057534"/>
            <a:chOff x="0" y="0"/>
            <a:chExt cx="3851207" cy="1057532"/>
          </a:xfrm>
        </p:grpSpPr>
        <p:sp>
          <p:nvSpPr>
            <p:cNvPr id="512" name="При отказе control plane отказа в data plane не происходит базы данных продолжают обслуживать запросы пользователей"/>
            <p:cNvSpPr/>
            <p:nvPr/>
          </p:nvSpPr>
          <p:spPr>
            <a:xfrm>
              <a:off x="25400" y="25400"/>
              <a:ext cx="3800408" cy="1006733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spcBef>
                  <a:spcPts val="300"/>
                </a:spcBef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При отказе control plane отказа в data plane не происходит</a:t>
              </a:r>
              <a:br/>
              <a:r>
                <a:rPr sz="900"/>
                <a:t>базы данных продолжают обслуживать запросы пользователей</a:t>
              </a:r>
            </a:p>
          </p:txBody>
        </p:sp>
        <p:pic>
          <p:nvPicPr>
            <p:cNvPr id="511" name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 descr="При отказе control plane отказа в data plane не происходит базы данных продолжают обслуживать запросы пользователей При отказе control plane отказа в data plane не происходит базы данных продолжают обслуживать запросы пользователей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51208" cy="1057533"/>
            </a:xfrm>
            <a:prstGeom prst="rect">
              <a:avLst/>
            </a:prstGeom>
            <a:effectLst/>
          </p:spPr>
        </p:pic>
      </p:grpSp>
      <p:grpSp>
        <p:nvGrpSpPr>
          <p:cNvPr id="516" name="Scheduling становится двухуровневым механизм scheduling по разным кластерам приходится реализовывать самостоятельно"/>
          <p:cNvGrpSpPr/>
          <p:nvPr/>
        </p:nvGrpSpPr>
        <p:grpSpPr>
          <a:xfrm>
            <a:off x="490842" y="2724333"/>
            <a:ext cx="3987022" cy="1219635"/>
            <a:chOff x="0" y="0"/>
            <a:chExt cx="3987020" cy="1219633"/>
          </a:xfrm>
        </p:grpSpPr>
        <p:sp>
          <p:nvSpPr>
            <p:cNvPr id="515" name="Scheduling становится двухуровневым механизм scheduling по разным кластерам приходится реализовывать самостоятельно"/>
            <p:cNvSpPr/>
            <p:nvPr/>
          </p:nvSpPr>
          <p:spPr>
            <a:xfrm>
              <a:off x="25400" y="25400"/>
              <a:ext cx="3936221" cy="1168834"/>
            </a:xfrm>
            <a:prstGeom prst="roundRect">
              <a:avLst>
                <a:gd name="adj" fmla="val 6128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Scheduling становится двухуровневым</a:t>
              </a:r>
              <a:br/>
              <a:r>
                <a:rPr sz="900"/>
                <a:t>механизм scheduling по разным кластерам приходится реализовывать самостоятельно</a:t>
              </a:r>
            </a:p>
          </p:txBody>
        </p:sp>
        <p:pic>
          <p:nvPicPr>
            <p:cNvPr id="514" name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 descr="Scheduling становится двухуровневым механизм scheduling по разным кластерам приходится реализовывать самостоятельно Scheduling становится двухуровневым механизм scheduling по разным кластерам приходится реализовывать самостоятельно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87021" cy="1219634"/>
            </a:xfrm>
            <a:prstGeom prst="rect">
              <a:avLst/>
            </a:prstGeom>
            <a:effectLst/>
          </p:spPr>
        </p:pic>
      </p:grpSp>
      <p:grpSp>
        <p:nvGrpSpPr>
          <p:cNvPr id="519" name="Механизм сохранения высокой доступность при RollingUpdate также становится двухуровневым meta-operator должен применять изменения покластерно"/>
          <p:cNvGrpSpPr/>
          <p:nvPr/>
        </p:nvGrpSpPr>
        <p:grpSpPr>
          <a:xfrm>
            <a:off x="4574381" y="2723905"/>
            <a:ext cx="3851208" cy="1220490"/>
            <a:chOff x="0" y="0"/>
            <a:chExt cx="3851207" cy="1220488"/>
          </a:xfrm>
        </p:grpSpPr>
        <p:sp>
          <p:nvSpPr>
            <p:cNvPr id="518" name="Механизм сохранения высокой доступность при RollingUpdate также становится двухуровневым meta-operator должен применять изменения покластерно"/>
            <p:cNvSpPr/>
            <p:nvPr/>
          </p:nvSpPr>
          <p:spPr>
            <a:xfrm>
              <a:off x="25400" y="25400"/>
              <a:ext cx="3800408" cy="1169689"/>
            </a:xfrm>
            <a:prstGeom prst="roundRect">
              <a:avLst>
                <a:gd name="adj" fmla="val 6123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Механизм сохранения высокой доступность при RollingUpdate также становится двухуровневым</a:t>
              </a:r>
              <a:br/>
              <a:r>
                <a:rPr sz="900"/>
                <a:t>meta-operator должен применять изменения покластерно</a:t>
              </a:r>
            </a:p>
          </p:txBody>
        </p:sp>
        <p:pic>
          <p:nvPicPr>
            <p:cNvPr id="517" name="Механизм сохранения высокой доступность при RollingUpdate также становится двухуровневым meta-operator должен применять изменения покластерно Механизм сохранения высокой доступность при RollingUpdate также становится двухуровневым meta-operator должен пр" descr="Механизм сохранения высокой доступность при RollingUpdate также становится двухуровневым meta-operator должен применять изменения покластерно Механизм сохранения высокой доступность при RollingUpdate также становится двухуровневым meta-operator должен применять изменения покластерно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851208" cy="1220489"/>
            </a:xfrm>
            <a:prstGeom prst="rect">
              <a:avLst/>
            </a:prstGeom>
            <a:effectLst/>
          </p:spPr>
        </p:pic>
      </p:grpSp>
      <p:grpSp>
        <p:nvGrpSpPr>
          <p:cNvPr id="522" name="Не привязаны к одному Kubernetes-кластеру можем выводить из эксплуатации, вводить новые, работать на разных версиях и даже использовать managed кластеры в Cloud совместно с on premise"/>
          <p:cNvGrpSpPr/>
          <p:nvPr/>
        </p:nvGrpSpPr>
        <p:grpSpPr>
          <a:xfrm>
            <a:off x="490842" y="4010811"/>
            <a:ext cx="7940437" cy="751401"/>
            <a:chOff x="0" y="0"/>
            <a:chExt cx="7940435" cy="751400"/>
          </a:xfrm>
        </p:grpSpPr>
        <p:sp>
          <p:nvSpPr>
            <p:cNvPr id="521" name="Не привязаны к одному Kubernetes-кластеру можем выводить из эксплуатации, вводить новые, работать на разных версиях и даже использовать managed кластеры в Cloud совместно с on premise"/>
            <p:cNvSpPr/>
            <p:nvPr/>
          </p:nvSpPr>
          <p:spPr>
            <a:xfrm>
              <a:off x="25400" y="25400"/>
              <a:ext cx="7889636" cy="700601"/>
            </a:xfrm>
            <a:prstGeom prst="roundRect">
              <a:avLst>
                <a:gd name="adj" fmla="val 10223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101600" marR="101600"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r>
                <a:t>Не привязаны к одному Kubernetes-кластеру</a:t>
              </a:r>
              <a:br/>
              <a:r>
                <a:rPr sz="900"/>
                <a:t>можем выводить из эксплуатации, вводить новые, работать на разных версиях и даже использовать managed кластеры в Cloud совместно с on premise </a:t>
              </a:r>
            </a:p>
          </p:txBody>
        </p:sp>
        <p:pic>
          <p:nvPicPr>
            <p:cNvPr id="520" name="Не привязаны к одному Kubernetes-кластеру можем выводить из эксплуатации, вводить новые, работать на разных версиях и даже использовать managed кластеры в Cloud совместно с on premise Не привязаны к одному Kubernetes-кластеру можем выводить из эксплуатац" descr="Не привязаны к одному Kubernetes-кластеру можем выводить из эксплуатации, вводить новые, работать на разных версиях и даже использовать managed кластеры в Cloud совместно с on premise Не привязаны к одному Kubernetes-кластеру можем выводить из эксплуатации, вводить новые, работать на разных версиях и даже использовать managed кластеры в Cloud совместно с on premise 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940436" cy="7514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39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0" name="Google Shape;260;p23"/>
          <p:cNvSpPr txBox="1"/>
          <p:nvPr/>
        </p:nvSpPr>
        <p:spPr>
          <a:xfrm>
            <a:off x="377500" y="1457974"/>
            <a:ext cx="8363600" cy="142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Базы данных как услуга.</a:t>
            </a:r>
          </a:p>
          <a:p>
            <a: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Полная автоматизация жизненного цикла базы данных.</a:t>
            </a:r>
          </a:p>
          <a:p>
            <a:pPr marL="228600" indent="-228600">
              <a:spcBef>
                <a:spcPts val="300"/>
              </a:spcBef>
              <a:buSzPts val="1900"/>
              <a:buChar char="•"/>
              <a:defRPr sz="1900">
                <a:latin typeface="Verdana"/>
                <a:ea typeface="Verdana"/>
                <a:cs typeface="Verdana"/>
                <a:sym typeface="Verdana"/>
              </a:defRPr>
            </a:pPr>
            <a:r>
              <a:t>Снятие паразитной когнитивной нагрузки по работе с базами данных для продуктовых разработчиков.</a:t>
            </a:r>
          </a:p>
        </p:txBody>
      </p:sp>
      <p:pic>
        <p:nvPicPr>
          <p:cNvPr id="14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#5</a:t>
            </a:r>
          </a:p>
        </p:txBody>
      </p:sp>
      <p:sp>
        <p:nvSpPr>
          <p:cNvPr id="52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6" name="Google Shape;260;p23"/>
          <p:cNvSpPr txBox="1"/>
          <p:nvPr/>
        </p:nvSpPr>
        <p:spPr>
          <a:xfrm>
            <a:off x="381000" y="1460500"/>
            <a:ext cx="8363601" cy="1389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rPr sz="1900"/>
              <a:t>Разделяйте control plane и data plane таким образом, чтобы отказ control plane не приводил к отказу data plane</a:t>
            </a:r>
            <a:br/>
            <a:endParaRPr sz="900"/>
          </a:p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(в этом случае задача обеспечения отказоустойчивости control plane становится более простой и решать её можно отдельно)</a:t>
            </a:r>
          </a:p>
        </p:txBody>
      </p:sp>
      <p:pic>
        <p:nvPicPr>
          <p:cNvPr id="52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 если база отказала?</a:t>
            </a:r>
          </a:p>
        </p:txBody>
      </p:sp>
      <p:sp>
        <p:nvSpPr>
          <p:cNvPr id="530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31" name="Avtio Database Meetup(45).png" descr="Avtio Database Meetup(45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33500"/>
            <a:ext cx="7623672" cy="38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 если база отказала?</a:t>
            </a:r>
          </a:p>
        </p:txBody>
      </p:sp>
      <p:sp>
        <p:nvSpPr>
          <p:cNvPr id="535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36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Avtio Database Meetup(46).png" descr="Avtio Database Meetup(4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 опять HA-agent!</a:t>
            </a:r>
          </a:p>
        </p:txBody>
      </p:sp>
      <p:sp>
        <p:nvSpPr>
          <p:cNvPr id="54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43" name="Avtio Database Meetup(47).png" descr="Avtio Database Meetup(4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#6</a:t>
            </a:r>
          </a:p>
        </p:txBody>
      </p:sp>
      <p:sp>
        <p:nvSpPr>
          <p:cNvPr id="549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0" name="Google Shape;260;p23"/>
          <p:cNvSpPr txBox="1"/>
          <p:nvPr/>
        </p:nvSpPr>
        <p:spPr>
          <a:xfrm>
            <a:off x="377499" y="1460500"/>
            <a:ext cx="8363602" cy="1808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rPr sz="1900"/>
              <a:t>Решайте задачу leader election персонально для каждого кластера баз данных. Это позволит держать домен отказа маленьким и контроллируемым, а также не завязываться на масштабируемость одного компонента.</a:t>
            </a:r>
            <a:br/>
            <a:endParaRPr sz="1300"/>
          </a:p>
          <a:p>
            <a:pPr>
              <a:defRPr sz="1300">
                <a:latin typeface="Verdana"/>
                <a:ea typeface="Verdana"/>
                <a:cs typeface="Verdana"/>
                <a:sym typeface="Verdana"/>
              </a:defRPr>
            </a:pPr>
            <a:r>
              <a:t>(хорошая новость в том, что современные CloudNative СУБД умеют это «из коробки»)</a:t>
            </a:r>
          </a:p>
        </p:txBody>
      </p:sp>
      <p:pic>
        <p:nvPicPr>
          <p:cNvPr id="551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Помогите сервису найти его базу</a:t>
            </a:r>
          </a:p>
        </p:txBody>
      </p:sp>
      <p:sp>
        <p:nvSpPr>
          <p:cNvPr id="554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55" name="Avtio Database Meetup(48).png" descr="Avtio Database Meetup(4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Avtio Database Meetup(48).png" descr="Avtio Database Meetup(4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Помогите сервису найти его базу</a:t>
            </a:r>
          </a:p>
        </p:txBody>
      </p:sp>
      <p:sp>
        <p:nvSpPr>
          <p:cNvPr id="56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2356" t="977" r="32283" b="56"/>
          <a:stretch>
            <a:fillRect/>
          </a:stretch>
        </p:blipFill>
        <p:spPr>
          <a:xfrm>
            <a:off x="7314339" y="2127209"/>
            <a:ext cx="1178285" cy="203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294" fill="norm" stroke="1" extrusionOk="0">
                <a:moveTo>
                  <a:pt x="13881" y="8"/>
                </a:moveTo>
                <a:cubicBezTo>
                  <a:pt x="13665" y="32"/>
                  <a:pt x="13531" y="104"/>
                  <a:pt x="13449" y="228"/>
                </a:cubicBezTo>
                <a:cubicBezTo>
                  <a:pt x="13211" y="590"/>
                  <a:pt x="12985" y="623"/>
                  <a:pt x="12398" y="373"/>
                </a:cubicBezTo>
                <a:cubicBezTo>
                  <a:pt x="10824" y="-297"/>
                  <a:pt x="6811" y="261"/>
                  <a:pt x="3693" y="1585"/>
                </a:cubicBezTo>
                <a:cubicBezTo>
                  <a:pt x="2408" y="2130"/>
                  <a:pt x="899" y="3116"/>
                  <a:pt x="496" y="3671"/>
                </a:cubicBezTo>
                <a:cubicBezTo>
                  <a:pt x="250" y="4010"/>
                  <a:pt x="254" y="4070"/>
                  <a:pt x="612" y="4588"/>
                </a:cubicBezTo>
                <a:cubicBezTo>
                  <a:pt x="1432" y="5777"/>
                  <a:pt x="2911" y="6751"/>
                  <a:pt x="4903" y="7412"/>
                </a:cubicBezTo>
                <a:cubicBezTo>
                  <a:pt x="5412" y="7582"/>
                  <a:pt x="5767" y="7752"/>
                  <a:pt x="5688" y="7794"/>
                </a:cubicBezTo>
                <a:cubicBezTo>
                  <a:pt x="5608" y="7836"/>
                  <a:pt x="4891" y="7992"/>
                  <a:pt x="4096" y="8142"/>
                </a:cubicBezTo>
                <a:cubicBezTo>
                  <a:pt x="2963" y="8357"/>
                  <a:pt x="2622" y="8469"/>
                  <a:pt x="2498" y="8657"/>
                </a:cubicBezTo>
                <a:cubicBezTo>
                  <a:pt x="2411" y="8789"/>
                  <a:pt x="2226" y="8897"/>
                  <a:pt x="2095" y="8897"/>
                </a:cubicBezTo>
                <a:cubicBezTo>
                  <a:pt x="1637" y="8897"/>
                  <a:pt x="390" y="9510"/>
                  <a:pt x="136" y="9860"/>
                </a:cubicBezTo>
                <a:cubicBezTo>
                  <a:pt x="-165" y="10275"/>
                  <a:pt x="54" y="10835"/>
                  <a:pt x="590" y="11000"/>
                </a:cubicBezTo>
                <a:cubicBezTo>
                  <a:pt x="1116" y="11162"/>
                  <a:pt x="2377" y="11114"/>
                  <a:pt x="3052" y="10905"/>
                </a:cubicBezTo>
                <a:cubicBezTo>
                  <a:pt x="3399" y="10798"/>
                  <a:pt x="3723" y="10731"/>
                  <a:pt x="3772" y="10760"/>
                </a:cubicBezTo>
                <a:cubicBezTo>
                  <a:pt x="3822" y="10788"/>
                  <a:pt x="3702" y="10988"/>
                  <a:pt x="3506" y="11200"/>
                </a:cubicBezTo>
                <a:lnTo>
                  <a:pt x="3146" y="11581"/>
                </a:lnTo>
                <a:lnTo>
                  <a:pt x="3607" y="11818"/>
                </a:lnTo>
                <a:cubicBezTo>
                  <a:pt x="3949" y="11991"/>
                  <a:pt x="4094" y="12176"/>
                  <a:pt x="4168" y="12548"/>
                </a:cubicBezTo>
                <a:cubicBezTo>
                  <a:pt x="4223" y="12823"/>
                  <a:pt x="4427" y="13286"/>
                  <a:pt x="4622" y="13576"/>
                </a:cubicBezTo>
                <a:cubicBezTo>
                  <a:pt x="4881" y="13962"/>
                  <a:pt x="4954" y="14253"/>
                  <a:pt x="4896" y="14659"/>
                </a:cubicBezTo>
                <a:cubicBezTo>
                  <a:pt x="4821" y="15179"/>
                  <a:pt x="4844" y="15223"/>
                  <a:pt x="5277" y="15352"/>
                </a:cubicBezTo>
                <a:cubicBezTo>
                  <a:pt x="6021" y="15573"/>
                  <a:pt x="6422" y="16649"/>
                  <a:pt x="5932" y="17110"/>
                </a:cubicBezTo>
                <a:cubicBezTo>
                  <a:pt x="5752" y="17280"/>
                  <a:pt x="5758" y="17327"/>
                  <a:pt x="5983" y="17401"/>
                </a:cubicBezTo>
                <a:cubicBezTo>
                  <a:pt x="6468" y="17560"/>
                  <a:pt x="6191" y="18126"/>
                  <a:pt x="5335" y="18716"/>
                </a:cubicBezTo>
                <a:cubicBezTo>
                  <a:pt x="4410" y="19352"/>
                  <a:pt x="3896" y="19806"/>
                  <a:pt x="3895" y="19981"/>
                </a:cubicBezTo>
                <a:cubicBezTo>
                  <a:pt x="3894" y="20219"/>
                  <a:pt x="4982" y="20503"/>
                  <a:pt x="5896" y="20503"/>
                </a:cubicBezTo>
                <a:cubicBezTo>
                  <a:pt x="7592" y="20504"/>
                  <a:pt x="10490" y="19470"/>
                  <a:pt x="10490" y="18865"/>
                </a:cubicBezTo>
                <a:cubicBezTo>
                  <a:pt x="10490" y="18719"/>
                  <a:pt x="10286" y="18412"/>
                  <a:pt x="10036" y="18185"/>
                </a:cubicBezTo>
                <a:cubicBezTo>
                  <a:pt x="9658" y="17840"/>
                  <a:pt x="9600" y="17688"/>
                  <a:pt x="9669" y="17272"/>
                </a:cubicBezTo>
                <a:cubicBezTo>
                  <a:pt x="9722" y="16958"/>
                  <a:pt x="9667" y="16677"/>
                  <a:pt x="9518" y="16513"/>
                </a:cubicBezTo>
                <a:cubicBezTo>
                  <a:pt x="9081" y="16030"/>
                  <a:pt x="9314" y="15515"/>
                  <a:pt x="9813" y="15862"/>
                </a:cubicBezTo>
                <a:cubicBezTo>
                  <a:pt x="10177" y="16114"/>
                  <a:pt x="10644" y="16979"/>
                  <a:pt x="10541" y="17206"/>
                </a:cubicBezTo>
                <a:cubicBezTo>
                  <a:pt x="10479" y="17342"/>
                  <a:pt x="10594" y="17500"/>
                  <a:pt x="10865" y="17666"/>
                </a:cubicBezTo>
                <a:cubicBezTo>
                  <a:pt x="11240" y="17897"/>
                  <a:pt x="11272" y="17996"/>
                  <a:pt x="11239" y="18770"/>
                </a:cubicBezTo>
                <a:cubicBezTo>
                  <a:pt x="11210" y="19436"/>
                  <a:pt x="11102" y="19741"/>
                  <a:pt x="10757" y="20176"/>
                </a:cubicBezTo>
                <a:cubicBezTo>
                  <a:pt x="10206" y="20868"/>
                  <a:pt x="10214" y="20918"/>
                  <a:pt x="10800" y="21121"/>
                </a:cubicBezTo>
                <a:cubicBezTo>
                  <a:pt x="11087" y="21221"/>
                  <a:pt x="11583" y="21280"/>
                  <a:pt x="12074" y="21291"/>
                </a:cubicBezTo>
                <a:cubicBezTo>
                  <a:pt x="12565" y="21303"/>
                  <a:pt x="13050" y="21266"/>
                  <a:pt x="13320" y="21179"/>
                </a:cubicBezTo>
                <a:cubicBezTo>
                  <a:pt x="15059" y="20620"/>
                  <a:pt x="15605" y="19522"/>
                  <a:pt x="14817" y="18176"/>
                </a:cubicBezTo>
                <a:cubicBezTo>
                  <a:pt x="14576" y="17765"/>
                  <a:pt x="14482" y="17416"/>
                  <a:pt x="14544" y="17152"/>
                </a:cubicBezTo>
                <a:cubicBezTo>
                  <a:pt x="14602" y="16902"/>
                  <a:pt x="14560" y="16699"/>
                  <a:pt x="14421" y="16604"/>
                </a:cubicBezTo>
                <a:cubicBezTo>
                  <a:pt x="14300" y="16521"/>
                  <a:pt x="14095" y="16191"/>
                  <a:pt x="13968" y="15874"/>
                </a:cubicBezTo>
                <a:cubicBezTo>
                  <a:pt x="13780" y="15404"/>
                  <a:pt x="13779" y="15253"/>
                  <a:pt x="13961" y="15057"/>
                </a:cubicBezTo>
                <a:cubicBezTo>
                  <a:pt x="14102" y="14905"/>
                  <a:pt x="14143" y="14679"/>
                  <a:pt x="14069" y="14435"/>
                </a:cubicBezTo>
                <a:cubicBezTo>
                  <a:pt x="14004" y="14223"/>
                  <a:pt x="13905" y="13834"/>
                  <a:pt x="13853" y="13572"/>
                </a:cubicBezTo>
                <a:cubicBezTo>
                  <a:pt x="13763" y="13120"/>
                  <a:pt x="13784" y="13093"/>
                  <a:pt x="14263" y="12975"/>
                </a:cubicBezTo>
                <a:cubicBezTo>
                  <a:pt x="15015" y="12790"/>
                  <a:pt x="17034" y="11720"/>
                  <a:pt x="17280" y="11378"/>
                </a:cubicBezTo>
                <a:cubicBezTo>
                  <a:pt x="17471" y="11112"/>
                  <a:pt x="17443" y="11020"/>
                  <a:pt x="17021" y="10540"/>
                </a:cubicBezTo>
                <a:cubicBezTo>
                  <a:pt x="16759" y="10242"/>
                  <a:pt x="16211" y="9840"/>
                  <a:pt x="15797" y="9644"/>
                </a:cubicBezTo>
                <a:cubicBezTo>
                  <a:pt x="15384" y="9449"/>
                  <a:pt x="14954" y="9161"/>
                  <a:pt x="14839" y="9001"/>
                </a:cubicBezTo>
                <a:cubicBezTo>
                  <a:pt x="14724" y="8842"/>
                  <a:pt x="14512" y="8684"/>
                  <a:pt x="14371" y="8653"/>
                </a:cubicBezTo>
                <a:cubicBezTo>
                  <a:pt x="13933" y="8556"/>
                  <a:pt x="14271" y="8424"/>
                  <a:pt x="15134" y="8350"/>
                </a:cubicBezTo>
                <a:cubicBezTo>
                  <a:pt x="17209" y="8172"/>
                  <a:pt x="20991" y="7028"/>
                  <a:pt x="21326" y="6479"/>
                </a:cubicBezTo>
                <a:cubicBezTo>
                  <a:pt x="21435" y="6301"/>
                  <a:pt x="21372" y="6017"/>
                  <a:pt x="21096" y="5488"/>
                </a:cubicBezTo>
                <a:cubicBezTo>
                  <a:pt x="19545" y="2510"/>
                  <a:pt x="17255" y="689"/>
                  <a:pt x="15055" y="689"/>
                </a:cubicBezTo>
                <a:cubicBezTo>
                  <a:pt x="14323" y="689"/>
                  <a:pt x="14205" y="539"/>
                  <a:pt x="14774" y="324"/>
                </a:cubicBezTo>
                <a:lnTo>
                  <a:pt x="15242" y="145"/>
                </a:lnTo>
                <a:lnTo>
                  <a:pt x="14825" y="79"/>
                </a:lnTo>
                <a:cubicBezTo>
                  <a:pt x="14402" y="11"/>
                  <a:pt x="14098" y="-16"/>
                  <a:pt x="13881" y="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4" name="Google Shape;258;p23" descr="Google Shape;258;p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 defTabSz="859536">
              <a:defRPr b="1" sz="23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Возвращаем единую точку отказа?</a:t>
            </a:r>
          </a:p>
        </p:txBody>
      </p:sp>
      <p:sp>
        <p:nvSpPr>
          <p:cNvPr id="569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0" name="Avtio Database Meetup(49).png" descr="Avtio Database Meetup(4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333500"/>
            <a:ext cx="7620876" cy="381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Google Shape;258;p23" descr="Google Shape;258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Паттерн #7</a:t>
            </a:r>
          </a:p>
        </p:txBody>
      </p:sp>
      <p:sp>
        <p:nvSpPr>
          <p:cNvPr id="576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7" name="Google Shape;260;p23"/>
          <p:cNvSpPr txBox="1"/>
          <p:nvPr/>
        </p:nvSpPr>
        <p:spPr>
          <a:xfrm>
            <a:off x="377499" y="1460500"/>
            <a:ext cx="8363602" cy="102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Для предоставления простого и согласованного способа обнаружения баз данных используйте централизованное отказоустойчивое решение.</a:t>
            </a:r>
          </a:p>
        </p:txBody>
      </p:sp>
      <p:pic>
        <p:nvPicPr>
          <p:cNvPr id="57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Google Shape;260;p23"/>
          <p:cNvSpPr txBox="1"/>
          <p:nvPr/>
        </p:nvSpPr>
        <p:spPr>
          <a:xfrm>
            <a:off x="390199" y="2399440"/>
            <a:ext cx="8363602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Его кратковременный отказ должен происходить незаметно </a:t>
            </a:r>
          </a:p>
          <a:p>
            <a:pPr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t>в штатных сценариях, а полная его утрата должна быть легко восполнима.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Большая картина</a:t>
            </a:r>
          </a:p>
        </p:txBody>
      </p:sp>
      <p:sp>
        <p:nvSpPr>
          <p:cNvPr id="58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3" name="Avtio Database Meetup(49).png" descr="Avtio Database Meetup(4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33500"/>
            <a:ext cx="7620000" cy="381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44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5" name="Google Shape;497;g298c0ab80aa_1_151"/>
          <p:cNvSpPr txBox="1"/>
          <p:nvPr/>
        </p:nvSpPr>
        <p:spPr>
          <a:xfrm>
            <a:off x="187168" y="6234928"/>
            <a:ext cx="6590150" cy="1862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877823">
              <a:defRPr baseline="48363" sz="268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Более половины микросервисов в Авито используют базы данных. Все они предоставляются через DBaaS.</a:t>
            </a:r>
          </a:p>
        </p:txBody>
      </p:sp>
      <p:graphicFrame>
        <p:nvGraphicFramePr>
          <p:cNvPr id="146" name="Table 1"/>
          <p:cNvGraphicFramePr/>
          <p:nvPr/>
        </p:nvGraphicFramePr>
        <p:xfrm>
          <a:off x="375351" y="1464806"/>
          <a:ext cx="8482198" cy="359715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7374"/>
                <a:gridCol w="2137919"/>
                <a:gridCol w="2096829"/>
                <a:gridCol w="2117374"/>
              </a:tblGrid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chemeClr val="accent1">
                              <a:lumOff val="9803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Несколько дата-центров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 различных технологий СУБД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4 тыс. баз данных разных типов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100 операций создания баз данных в день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2-3 Kubernetes кластера в каждом.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 полностью автоматизированные: Redis, PostgreSQL, Mongodb и CockroachDB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20 тыс. реплик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централизованная система обслуживает окружения: staging, performance и production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 технологий с частичной автоматизацией: Clickhouse, Kafka, Elasticsearch, Pulsar, ZooKeeper, BookKeeper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 бьется с общим количеством, потому что есть “временные” базы данных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7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296;p26"/>
          <p:cNvSpPr txBox="1"/>
          <p:nvPr>
            <p:ph type="subTitle" sz="quarter" idx="1"/>
          </p:nvPr>
        </p:nvSpPr>
        <p:spPr>
          <a:xfrm>
            <a:off x="4120500" y="2842459"/>
            <a:ext cx="3584100" cy="2012401"/>
          </a:xfrm>
          <a:prstGeom prst="rect">
            <a:avLst/>
          </a:prstGeom>
        </p:spPr>
        <p:txBody>
          <a:bodyPr anchor="b"/>
          <a:lstStyle>
            <a:lvl1pPr marL="3600" indent="-3600" algn="l">
              <a:defRPr b="1" sz="3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587" name="Google Shape;299;p26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8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715" r="0" b="10882"/>
          <a:stretch>
            <a:fillRect/>
          </a:stretch>
        </p:blipFill>
        <p:spPr>
          <a:xfrm>
            <a:off x="2510" y="-4096"/>
            <a:ext cx="3874683" cy="515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Создание базы за 2-5 минут</a:t>
            </a:r>
          </a:p>
        </p:txBody>
      </p:sp>
      <p:sp>
        <p:nvSpPr>
          <p:cNvPr id="592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3" name="Google Shape;260;p23"/>
          <p:cNvSpPr txBox="1"/>
          <p:nvPr/>
        </p:nvSpPr>
        <p:spPr>
          <a:xfrm>
            <a:off x="354650" y="4377807"/>
            <a:ext cx="84347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5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Против 3-7 дней, которые были раньше</a:t>
            </a:r>
          </a:p>
        </p:txBody>
      </p:sp>
      <p:pic>
        <p:nvPicPr>
          <p:cNvPr id="594" name="Avtio Database Meetup(2).png" descr="Avtio Database Meetup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5156" y="953028"/>
            <a:ext cx="5013688" cy="3745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Избавление от рутины</a:t>
            </a:r>
          </a:p>
        </p:txBody>
      </p:sp>
      <p:sp>
        <p:nvSpPr>
          <p:cNvPr id="59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599" name="Количество создаваемых баз данных в год"/>
          <p:cNvGraphicFramePr/>
          <p:nvPr/>
        </p:nvGraphicFramePr>
        <p:xfrm>
          <a:off x="508121" y="1564321"/>
          <a:ext cx="8150502" cy="3123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00" name="* использована линейная экстраполяция по результатам первого квартала"/>
          <p:cNvSpPr txBox="1"/>
          <p:nvPr/>
        </p:nvSpPr>
        <p:spPr>
          <a:xfrm>
            <a:off x="3959435" y="4853042"/>
            <a:ext cx="503013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* использована линейная экстраполяция по результатам первого квартала</a:t>
            </a:r>
          </a:p>
        </p:txBody>
      </p:sp>
      <p:pic>
        <p:nvPicPr>
          <p:cNvPr id="601" name="Google Shape;258;p23" descr="Google Shape;25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604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60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9" name="Google Shape;260;p23"/>
          <p:cNvSpPr txBox="1"/>
          <p:nvPr/>
        </p:nvSpPr>
        <p:spPr>
          <a:xfrm>
            <a:off x="377499" y="1460500"/>
            <a:ext cx="8363602" cy="9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Инфраструктура не должна мешать бизнесу расти, а должна трансформироваться в платформу, автоматизация должна быть полной.</a:t>
            </a:r>
          </a:p>
        </p:txBody>
      </p:sp>
      <p:pic>
        <p:nvPicPr>
          <p:cNvPr id="610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61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4" name="Google Shape;260;p23"/>
          <p:cNvSpPr txBox="1"/>
          <p:nvPr/>
        </p:nvSpPr>
        <p:spPr>
          <a:xfrm>
            <a:off x="377499" y="1460500"/>
            <a:ext cx="8363602" cy="157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pPr>
            <a:r>
              <a:t>Инфраструктура не должна мешать бизнесу расти, а должна трансформироваться в платформу, автоматизация должна быть полной.</a:t>
            </a:r>
          </a:p>
          <a:p>
            <a: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pPr>
            <a:r>
              <a:t>Kubernetes — отличная и неплохо стандартизированная платформа, которая решает массу задач (эксплуатации).</a:t>
            </a:r>
          </a:p>
        </p:txBody>
      </p:sp>
      <p:pic>
        <p:nvPicPr>
          <p:cNvPr id="615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618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9" name="Google Shape;260;p23"/>
          <p:cNvSpPr txBox="1"/>
          <p:nvPr/>
        </p:nvSpPr>
        <p:spPr>
          <a:xfrm>
            <a:off x="377499" y="1460500"/>
            <a:ext cx="8363602" cy="2176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pPr>
            <a:r>
              <a:t>Инфраструктура не должна мешать бизнесу расти, а должна трансформироваться в платформу, автоматизация должна быть полной.</a:t>
            </a:r>
          </a:p>
          <a:p>
            <a: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pPr>
            <a:r>
              <a:t>Kubernetes — отличная и неплохо стандартизированная платформа, которая решает массу задач (эксплуатации).</a:t>
            </a:r>
          </a:p>
          <a:p>
            <a:pPr marL="228600" indent="-228600">
              <a:spcBef>
                <a:spcPts val="500"/>
              </a:spcBef>
              <a:buSzPts val="1700"/>
              <a:buChar char="•"/>
              <a:defRPr sz="1700">
                <a:latin typeface="Verdana"/>
                <a:ea typeface="Verdana"/>
                <a:cs typeface="Verdana"/>
                <a:sym typeface="Verdana"/>
              </a:defRPr>
            </a:pPr>
            <a:r>
              <a:t>Не нужно бояться использовать Kubernetes для баз данных: они прекрасно там себя чувствуют.</a:t>
            </a:r>
          </a:p>
        </p:txBody>
      </p:sp>
      <p:pic>
        <p:nvPicPr>
          <p:cNvPr id="620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Материалы по теме</a:t>
            </a:r>
          </a:p>
        </p:txBody>
      </p:sp>
      <p:sp>
        <p:nvSpPr>
          <p:cNvPr id="623" name="Google Shape;259;p23"/>
          <p:cNvSpPr txBox="1"/>
          <p:nvPr>
            <p:ph type="sldNum" sz="quarter" idx="4294967295"/>
          </p:nvPr>
        </p:nvSpPr>
        <p:spPr>
          <a:xfrm>
            <a:off x="8537271" y="732600"/>
            <a:ext cx="35703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4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6534" y="1121251"/>
            <a:ext cx="3830932" cy="3830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17;p20"/>
          <p:cNvSpPr txBox="1"/>
          <p:nvPr/>
        </p:nvSpPr>
        <p:spPr>
          <a:xfrm>
            <a:off x="381000" y="1460500"/>
            <a:ext cx="8382000" cy="1498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>
              <a:lnSpc>
                <a:spcPct val="90000"/>
              </a:lnSpc>
              <a:defRPr i="1" sz="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“If a human operator needs to touch your system during normal operations, you have a bug. The definition of normal changes as your systems grow”.</a:t>
            </a:r>
          </a:p>
        </p:txBody>
      </p:sp>
      <p:sp>
        <p:nvSpPr>
          <p:cNvPr id="628" name="Google Shape;618;p20"/>
          <p:cNvSpPr txBox="1"/>
          <p:nvPr/>
        </p:nvSpPr>
        <p:spPr>
          <a:xfrm>
            <a:off x="381000" y="4402483"/>
            <a:ext cx="8382000" cy="606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defTabSz="850391">
              <a:buClr>
                <a:srgbClr val="FFFFFF"/>
              </a:buClr>
              <a:buFont typeface="Helvetica Neue"/>
              <a:defRPr sz="837">
                <a:latin typeface="Verdana"/>
                <a:ea typeface="Verdana"/>
                <a:cs typeface="Verdana"/>
                <a:sym typeface="Verdana"/>
              </a:defRPr>
            </a:pPr>
            <a:r>
              <a:t>Carla Geisser, Google SRE</a:t>
            </a:r>
            <a:br/>
            <a:r>
              <a:t>Site Reliability Engineering: How Google Runs Production Systems, </a:t>
            </a:r>
            <a:br/>
            <a:r>
              <a:t>Chapter 5 - Eliminating Toil</a:t>
            </a:r>
          </a:p>
        </p:txBody>
      </p:sp>
      <p:pic>
        <p:nvPicPr>
          <p:cNvPr id="629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365;p33"/>
          <p:cNvSpPr txBox="1"/>
          <p:nvPr/>
        </p:nvSpPr>
        <p:spPr>
          <a:xfrm>
            <a:off x="637300" y="3492500"/>
            <a:ext cx="4352575" cy="130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632" name="Google Shape;367;p33"/>
          <p:cNvSpPr txBox="1"/>
          <p:nvPr>
            <p:ph type="subTitle" sz="quarter" idx="1"/>
          </p:nvPr>
        </p:nvSpPr>
        <p:spPr>
          <a:xfrm>
            <a:off x="629518" y="428490"/>
            <a:ext cx="3661348" cy="714301"/>
          </a:xfrm>
          <a:prstGeom prst="rect">
            <a:avLst/>
          </a:prstGeom>
        </p:spPr>
        <p:txBody>
          <a:bodyPr/>
          <a:lstStyle/>
          <a:p>
            <a:pPr marL="0" indent="0" algn="l" defTabSz="667512">
              <a:defRPr sz="1168">
                <a:latin typeface="Verdana"/>
                <a:ea typeface="Verdana"/>
                <a:cs typeface="Verdana"/>
                <a:sym typeface="Verdana"/>
              </a:defRPr>
            </a:pPr>
            <a:r>
              <a:t>Владимир Алёшин,</a:t>
            </a:r>
            <a:br/>
            <a:r>
              <a:t>руководитель разработки платформы DBaaS</a:t>
            </a:r>
          </a:p>
        </p:txBody>
      </p:sp>
      <p:sp>
        <p:nvSpPr>
          <p:cNvPr id="633" name="Google Shape;368;p33"/>
          <p:cNvSpPr txBox="1"/>
          <p:nvPr/>
        </p:nvSpPr>
        <p:spPr>
          <a:xfrm>
            <a:off x="629518" y="1135276"/>
            <a:ext cx="1852500" cy="71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1600">
                <a:solidFill>
                  <a:schemeClr val="accent2">
                    <a:lumOff val="2176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Авито</a:t>
            </a:r>
          </a:p>
        </p:txBody>
      </p:sp>
      <p:pic>
        <p:nvPicPr>
          <p:cNvPr id="634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2781" y="1493973"/>
            <a:ext cx="3540905" cy="354090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365;p33"/>
          <p:cNvSpPr txBox="1"/>
          <p:nvPr/>
        </p:nvSpPr>
        <p:spPr>
          <a:xfrm>
            <a:off x="637300" y="1782967"/>
            <a:ext cx="4352575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Оцените доклад, перейдя по QR-коду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257;p23"/>
          <p:cNvSpPr txBox="1"/>
          <p:nvPr>
            <p:ph type="subTitle" sz="quarter" idx="1"/>
          </p:nvPr>
        </p:nvSpPr>
        <p:spPr>
          <a:xfrm>
            <a:off x="390199" y="537225"/>
            <a:ext cx="6323702" cy="726001"/>
          </a:xfrm>
          <a:prstGeom prst="rect">
            <a:avLst/>
          </a:prstGeom>
        </p:spPr>
        <p:txBody>
          <a:bodyPr/>
          <a:lstStyle>
            <a:lvl1pPr marL="0" indent="0" algn="l">
              <a:defRPr b="1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DBaaS — это</a:t>
            </a:r>
          </a:p>
        </p:txBody>
      </p:sp>
      <p:sp>
        <p:nvSpPr>
          <p:cNvPr id="150" name="Google Shape;259;p23"/>
          <p:cNvSpPr txBox="1"/>
          <p:nvPr>
            <p:ph type="sldNum" sz="quarter" idx="4294967295"/>
          </p:nvPr>
        </p:nvSpPr>
        <p:spPr>
          <a:xfrm>
            <a:off x="8618011" y="732600"/>
            <a:ext cx="276290" cy="335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1" name="Google Shape;497;g298c0ab80aa_1_151"/>
          <p:cNvSpPr txBox="1"/>
          <p:nvPr/>
        </p:nvSpPr>
        <p:spPr>
          <a:xfrm>
            <a:off x="187168" y="6234928"/>
            <a:ext cx="6590150" cy="1862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877823">
              <a:defRPr baseline="48363" sz="268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Более половины микросервисов в Авито используют базы данных. Все они предоставляются через DBaaS.</a:t>
            </a:r>
          </a:p>
        </p:txBody>
      </p:sp>
      <p:graphicFrame>
        <p:nvGraphicFramePr>
          <p:cNvPr id="152" name="Table 1"/>
          <p:cNvGraphicFramePr/>
          <p:nvPr/>
        </p:nvGraphicFramePr>
        <p:xfrm>
          <a:off x="375351" y="1464806"/>
          <a:ext cx="8482198" cy="359715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7374"/>
                <a:gridCol w="2137919"/>
                <a:gridCol w="2096829"/>
                <a:gridCol w="2117374"/>
              </a:tblGrid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72A3F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Несколько дата-центров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E94A6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 различных технологий СУБД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4 тыс. баз данных разных типов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b="0" sz="1800"/>
                      </a:pPr>
                      <a:r>
                        <a:rPr b="1" sz="17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100 операций создания баз данных в день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2-3 Kubernetes кластера в каждом 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 полностью автоматизированные: Redis, PostgreSQL, Mongodb и CockroachDB.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 20 тыс. реплик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централизованная система обслуживает окружения: staging, performance и production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7168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800"/>
                      </a:pPr>
                      <a:r>
                        <a:rPr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 технологий с частичной автоматизацией: Clickhouse, Kafka, Elasticsearch, Pulsar, ZooKeeper, BookKeeper.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600"/>
                        </a:spcBef>
                        <a:defRPr sz="14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 бьется с общим количеством, потому что есть “временные” базы данных</a:t>
                      </a:r>
                    </a:p>
                  </a:txBody>
                  <a:tcPr marL="63500" marR="63500" marT="63500" marB="635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3" name="Google Shape;258;p23" descr="Google Shape;25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046" y="438875"/>
            <a:ext cx="624881" cy="86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